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66" r:id="rId2"/>
    <p:sldMasterId id="2147483869" r:id="rId3"/>
    <p:sldMasterId id="2147483957" r:id="rId4"/>
  </p:sldMasterIdLst>
  <p:notesMasterIdLst>
    <p:notesMasterId r:id="rId33"/>
  </p:notesMasterIdLst>
  <p:handoutMasterIdLst>
    <p:handoutMasterId r:id="rId34"/>
  </p:handoutMasterIdLst>
  <p:sldIdLst>
    <p:sldId id="265" r:id="rId5"/>
    <p:sldId id="790" r:id="rId6"/>
    <p:sldId id="823" r:id="rId7"/>
    <p:sldId id="792" r:id="rId8"/>
    <p:sldId id="824" r:id="rId9"/>
    <p:sldId id="804" r:id="rId10"/>
    <p:sldId id="803" r:id="rId11"/>
    <p:sldId id="794" r:id="rId12"/>
    <p:sldId id="802" r:id="rId13"/>
    <p:sldId id="795" r:id="rId14"/>
    <p:sldId id="784" r:id="rId15"/>
    <p:sldId id="785" r:id="rId16"/>
    <p:sldId id="825" r:id="rId17"/>
    <p:sldId id="783" r:id="rId18"/>
    <p:sldId id="810" r:id="rId19"/>
    <p:sldId id="797" r:id="rId20"/>
    <p:sldId id="813" r:id="rId21"/>
    <p:sldId id="817" r:id="rId22"/>
    <p:sldId id="815" r:id="rId23"/>
    <p:sldId id="819" r:id="rId24"/>
    <p:sldId id="814" r:id="rId25"/>
    <p:sldId id="826" r:id="rId26"/>
    <p:sldId id="820" r:id="rId27"/>
    <p:sldId id="821" r:id="rId28"/>
    <p:sldId id="812" r:id="rId29"/>
    <p:sldId id="801" r:id="rId30"/>
    <p:sldId id="694" r:id="rId31"/>
    <p:sldId id="809" r:id="rId32"/>
  </p:sldIdLst>
  <p:sldSz cx="9144000" cy="6858000" type="screen4x3"/>
  <p:notesSz cx="6881813" cy="9296400"/>
  <p:defaultTextStyle>
    <a:defPPr>
      <a:defRPr lang="en-US"/>
    </a:defPPr>
    <a:lvl1pPr algn="l" defTabSz="912813" rtl="0" eaLnBrk="0" fontAlgn="base" hangingPunct="0">
      <a:spcBef>
        <a:spcPct val="0"/>
      </a:spcBef>
      <a:spcAft>
        <a:spcPct val="0"/>
      </a:spcAft>
      <a:defRPr kern="1200">
        <a:solidFill>
          <a:schemeClr val="tx1"/>
        </a:solidFill>
        <a:latin typeface="Arial" charset="0"/>
        <a:ea typeface="+mn-ea"/>
        <a:cs typeface="Arial" charset="0"/>
      </a:defRPr>
    </a:lvl1pPr>
    <a:lvl2pPr marL="455613" indent="1588" algn="l" defTabSz="912813" rtl="0" eaLnBrk="0" fontAlgn="base" hangingPunct="0">
      <a:spcBef>
        <a:spcPct val="0"/>
      </a:spcBef>
      <a:spcAft>
        <a:spcPct val="0"/>
      </a:spcAft>
      <a:defRPr kern="1200">
        <a:solidFill>
          <a:schemeClr val="tx1"/>
        </a:solidFill>
        <a:latin typeface="Arial" charset="0"/>
        <a:ea typeface="+mn-ea"/>
        <a:cs typeface="Arial" charset="0"/>
      </a:defRPr>
    </a:lvl2pPr>
    <a:lvl3pPr marL="912813" indent="1588" algn="l" defTabSz="912813" rtl="0" eaLnBrk="0" fontAlgn="base" hangingPunct="0">
      <a:spcBef>
        <a:spcPct val="0"/>
      </a:spcBef>
      <a:spcAft>
        <a:spcPct val="0"/>
      </a:spcAft>
      <a:defRPr kern="1200">
        <a:solidFill>
          <a:schemeClr val="tx1"/>
        </a:solidFill>
        <a:latin typeface="Arial" charset="0"/>
        <a:ea typeface="+mn-ea"/>
        <a:cs typeface="Arial" charset="0"/>
      </a:defRPr>
    </a:lvl3pPr>
    <a:lvl4pPr marL="1370013" indent="1588" algn="l" defTabSz="912813" rtl="0" eaLnBrk="0" fontAlgn="base" hangingPunct="0">
      <a:spcBef>
        <a:spcPct val="0"/>
      </a:spcBef>
      <a:spcAft>
        <a:spcPct val="0"/>
      </a:spcAft>
      <a:defRPr kern="1200">
        <a:solidFill>
          <a:schemeClr val="tx1"/>
        </a:solidFill>
        <a:latin typeface="Arial" charset="0"/>
        <a:ea typeface="+mn-ea"/>
        <a:cs typeface="Arial" charset="0"/>
      </a:defRPr>
    </a:lvl4pPr>
    <a:lvl5pPr marL="1827213" indent="1588" algn="l" defTabSz="912813"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54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3CEFF"/>
    <a:srgbClr val="8FE2FF"/>
    <a:srgbClr val="0095BA"/>
    <a:srgbClr val="FF8021"/>
    <a:srgbClr val="74B230"/>
    <a:srgbClr val="76B531"/>
    <a:srgbClr val="92D050"/>
    <a:srgbClr val="007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278" autoAdjust="0"/>
  </p:normalViewPr>
  <p:slideViewPr>
    <p:cSldViewPr snapToGrid="0">
      <p:cViewPr varScale="1">
        <p:scale>
          <a:sx n="111" d="100"/>
          <a:sy n="111" d="100"/>
        </p:scale>
        <p:origin x="1536" y="84"/>
      </p:cViewPr>
      <p:guideLst>
        <p:guide orient="horz" pos="2160"/>
        <p:guide pos="2544"/>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374" y="-139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549" tIns="45774" rIns="91549" bIns="45774" rtlCol="0"/>
          <a:lstStyle>
            <a:lvl1pPr algn="l" defTabSz="915446" eaLnBrk="1" fontAlgn="auto" hangingPunct="1">
              <a:spcBef>
                <a:spcPts val="0"/>
              </a:spcBef>
              <a:spcAft>
                <a:spcPts val="0"/>
              </a:spcAft>
              <a:defRPr sz="1200">
                <a:latin typeface="+mn-lt"/>
                <a:cs typeface="+mn-cs"/>
              </a:defRPr>
            </a:lvl1pPr>
          </a:lstStyle>
          <a:p>
            <a:pPr>
              <a:defRPr/>
            </a:pPr>
            <a:endParaRPr lang="en-US" dirty="0"/>
          </a:p>
        </p:txBody>
      </p:sp>
      <p:sp>
        <p:nvSpPr>
          <p:cNvPr id="4" name="Footer Placeholder 3"/>
          <p:cNvSpPr>
            <a:spLocks noGrp="1"/>
          </p:cNvSpPr>
          <p:nvPr>
            <p:ph type="ftr" sz="quarter" idx="2"/>
          </p:nvPr>
        </p:nvSpPr>
        <p:spPr>
          <a:xfrm>
            <a:off x="0" y="8831263"/>
            <a:ext cx="2982913" cy="463550"/>
          </a:xfrm>
          <a:prstGeom prst="rect">
            <a:avLst/>
          </a:prstGeom>
        </p:spPr>
        <p:txBody>
          <a:bodyPr vert="horz" lIns="91549" tIns="45774" rIns="91549" bIns="45774" rtlCol="0" anchor="b"/>
          <a:lstStyle>
            <a:lvl1pPr algn="l" defTabSz="915446" eaLnBrk="1" fontAlgn="auto" hangingPunct="1">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97313" y="8831263"/>
            <a:ext cx="2982912" cy="463550"/>
          </a:xfrm>
          <a:prstGeom prst="rect">
            <a:avLst/>
          </a:prstGeom>
        </p:spPr>
        <p:txBody>
          <a:bodyPr vert="horz" wrap="square" lIns="91549" tIns="45774" rIns="91549" bIns="45774" numCol="1" anchor="b" anchorCtr="0" compatLnSpc="1">
            <a:prstTxWarp prst="textNoShape">
              <a:avLst/>
            </a:prstTxWarp>
          </a:bodyPr>
          <a:lstStyle>
            <a:lvl1pPr algn="r" eaLnBrk="1" hangingPunct="1">
              <a:defRPr sz="1200">
                <a:latin typeface="Calibri" pitchFamily="34" charset="0"/>
              </a:defRPr>
            </a:lvl1pPr>
          </a:lstStyle>
          <a:p>
            <a:fld id="{ACD7F16C-9C30-4E69-8B31-F3BFE76BA64D}" type="slidenum">
              <a:rPr lang="en-US" altLang="en-US"/>
              <a:pPr/>
              <a:t>‹#›</a:t>
            </a:fld>
            <a:endParaRPr lang="en-US" altLang="en-US" dirty="0"/>
          </a:p>
        </p:txBody>
      </p:sp>
    </p:spTree>
    <p:extLst>
      <p:ext uri="{BB962C8B-B14F-4D97-AF65-F5344CB8AC3E}">
        <p14:creationId xmlns:p14="http://schemas.microsoft.com/office/powerpoint/2010/main" val="38345422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3289" tIns="46644" rIns="93289" bIns="46644" rtlCol="0"/>
          <a:lstStyle>
            <a:lvl1pPr algn="l" defTabSz="915446"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97313" y="0"/>
            <a:ext cx="2982912" cy="465138"/>
          </a:xfrm>
          <a:prstGeom prst="rect">
            <a:avLst/>
          </a:prstGeom>
        </p:spPr>
        <p:txBody>
          <a:bodyPr vert="horz" lIns="93289" tIns="46644" rIns="93289" bIns="46644" rtlCol="0"/>
          <a:lstStyle>
            <a:lvl1pPr algn="r" defTabSz="915446" eaLnBrk="1" fontAlgn="auto" hangingPunct="1">
              <a:spcBef>
                <a:spcPts val="0"/>
              </a:spcBef>
              <a:spcAft>
                <a:spcPts val="0"/>
              </a:spcAft>
              <a:defRPr sz="1200">
                <a:latin typeface="+mn-lt"/>
                <a:cs typeface="+mn-cs"/>
              </a:defRPr>
            </a:lvl1pPr>
          </a:lstStyle>
          <a:p>
            <a:pPr>
              <a:defRPr/>
            </a:pPr>
            <a:fld id="{6D7ABD79-E7F7-4751-B94D-CF58289E46DB}" type="datetime1">
              <a:rPr lang="en-US"/>
              <a:pPr>
                <a:defRPr/>
              </a:pPr>
              <a:t>10/28/2025</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289" tIns="46644" rIns="93289" bIns="46644" rtlCol="0" anchor="ctr"/>
          <a:lstStyle/>
          <a:p>
            <a:pPr lvl="0"/>
            <a:endParaRPr lang="en-US" noProof="0" dirty="0"/>
          </a:p>
        </p:txBody>
      </p:sp>
      <p:sp>
        <p:nvSpPr>
          <p:cNvPr id="5" name="Notes Placeholder 4"/>
          <p:cNvSpPr>
            <a:spLocks noGrp="1"/>
          </p:cNvSpPr>
          <p:nvPr>
            <p:ph type="body" sz="quarter" idx="3"/>
          </p:nvPr>
        </p:nvSpPr>
        <p:spPr>
          <a:xfrm>
            <a:off x="688975" y="4416425"/>
            <a:ext cx="5503863" cy="4183063"/>
          </a:xfrm>
          <a:prstGeom prst="rect">
            <a:avLst/>
          </a:prstGeom>
        </p:spPr>
        <p:txBody>
          <a:bodyPr vert="horz" lIns="93289" tIns="46644" rIns="93289" bIns="4664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1263"/>
            <a:ext cx="2982913" cy="463550"/>
          </a:xfrm>
          <a:prstGeom prst="rect">
            <a:avLst/>
          </a:prstGeom>
        </p:spPr>
        <p:txBody>
          <a:bodyPr vert="horz" lIns="93289" tIns="46644" rIns="93289" bIns="46644" rtlCol="0" anchor="b"/>
          <a:lstStyle>
            <a:lvl1pPr algn="l" defTabSz="915446"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97313" y="8831263"/>
            <a:ext cx="2982912" cy="463550"/>
          </a:xfrm>
          <a:prstGeom prst="rect">
            <a:avLst/>
          </a:prstGeom>
        </p:spPr>
        <p:txBody>
          <a:bodyPr vert="horz" wrap="square" lIns="93289" tIns="46644" rIns="93289" bIns="46644" numCol="1" anchor="b" anchorCtr="0" compatLnSpc="1">
            <a:prstTxWarp prst="textNoShape">
              <a:avLst/>
            </a:prstTxWarp>
          </a:bodyPr>
          <a:lstStyle>
            <a:lvl1pPr algn="r" eaLnBrk="1" hangingPunct="1">
              <a:defRPr sz="1200">
                <a:latin typeface="Calibri" pitchFamily="34" charset="0"/>
              </a:defRPr>
            </a:lvl1pPr>
          </a:lstStyle>
          <a:p>
            <a:fld id="{DCDA4B25-AA87-44C3-B8CC-0C1E99C37DB9}" type="slidenum">
              <a:rPr lang="en-US" altLang="en-US"/>
              <a:pPr/>
              <a:t>‹#›</a:t>
            </a:fld>
            <a:endParaRPr lang="en-US" altLang="en-US" dirty="0"/>
          </a:p>
        </p:txBody>
      </p:sp>
    </p:spTree>
    <p:extLst>
      <p:ext uri="{BB962C8B-B14F-4D97-AF65-F5344CB8AC3E}">
        <p14:creationId xmlns:p14="http://schemas.microsoft.com/office/powerpoint/2010/main" val="2556846568"/>
      </p:ext>
    </p:extLst>
  </p:cSld>
  <p:clrMap bg1="lt1" tx1="dk1" bg2="lt2" tx2="dk2" accent1="accent1" accent2="accent2" accent3="accent3" accent4="accent4" accent5="accent5" accent6="accent6" hlink="hlink" folHlink="folHlink"/>
  <p:hf hdr="0" ftr="0" dt="0"/>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363" indent="-282575">
              <a:spcBef>
                <a:spcPct val="30000"/>
              </a:spcBef>
              <a:defRPr sz="1200">
                <a:solidFill>
                  <a:schemeClr val="tx1"/>
                </a:solidFill>
                <a:latin typeface="Calibri" pitchFamily="34" charset="0"/>
              </a:defRPr>
            </a:lvl2pPr>
            <a:lvl3pPr marL="1141413" indent="-225425">
              <a:spcBef>
                <a:spcPct val="30000"/>
              </a:spcBef>
              <a:defRPr sz="1200">
                <a:solidFill>
                  <a:schemeClr val="tx1"/>
                </a:solidFill>
                <a:latin typeface="Calibri" pitchFamily="34" charset="0"/>
              </a:defRPr>
            </a:lvl3pPr>
            <a:lvl4pPr marL="1597025" indent="-225425">
              <a:spcBef>
                <a:spcPct val="30000"/>
              </a:spcBef>
              <a:defRPr sz="1200">
                <a:solidFill>
                  <a:schemeClr val="tx1"/>
                </a:solidFill>
                <a:latin typeface="Calibri" pitchFamily="34" charset="0"/>
              </a:defRPr>
            </a:lvl4pPr>
            <a:lvl5pPr marL="2057400" indent="-225425">
              <a:spcBef>
                <a:spcPct val="30000"/>
              </a:spcBef>
              <a:defRPr sz="1200">
                <a:solidFill>
                  <a:schemeClr val="tx1"/>
                </a:solidFill>
                <a:latin typeface="Calibri" pitchFamily="34" charset="0"/>
              </a:defRPr>
            </a:lvl5pPr>
            <a:lvl6pPr marL="2514600" indent="-225425" defTabSz="912813" eaLnBrk="0" fontAlgn="base" hangingPunct="0">
              <a:spcBef>
                <a:spcPct val="30000"/>
              </a:spcBef>
              <a:spcAft>
                <a:spcPct val="0"/>
              </a:spcAft>
              <a:defRPr sz="1200">
                <a:solidFill>
                  <a:schemeClr val="tx1"/>
                </a:solidFill>
                <a:latin typeface="Calibri" pitchFamily="34" charset="0"/>
              </a:defRPr>
            </a:lvl6pPr>
            <a:lvl7pPr marL="2971800" indent="-225425" defTabSz="912813" eaLnBrk="0" fontAlgn="base" hangingPunct="0">
              <a:spcBef>
                <a:spcPct val="30000"/>
              </a:spcBef>
              <a:spcAft>
                <a:spcPct val="0"/>
              </a:spcAft>
              <a:defRPr sz="1200">
                <a:solidFill>
                  <a:schemeClr val="tx1"/>
                </a:solidFill>
                <a:latin typeface="Calibri" pitchFamily="34" charset="0"/>
              </a:defRPr>
            </a:lvl7pPr>
            <a:lvl8pPr marL="3429000" indent="-225425" defTabSz="912813" eaLnBrk="0" fontAlgn="base" hangingPunct="0">
              <a:spcBef>
                <a:spcPct val="30000"/>
              </a:spcBef>
              <a:spcAft>
                <a:spcPct val="0"/>
              </a:spcAft>
              <a:defRPr sz="1200">
                <a:solidFill>
                  <a:schemeClr val="tx1"/>
                </a:solidFill>
                <a:latin typeface="Calibri" pitchFamily="34" charset="0"/>
              </a:defRPr>
            </a:lvl8pPr>
            <a:lvl9pPr marL="3886200" indent="-225425" defTabSz="912813" eaLnBrk="0" fontAlgn="base" hangingPunct="0">
              <a:spcBef>
                <a:spcPct val="30000"/>
              </a:spcBef>
              <a:spcAft>
                <a:spcPct val="0"/>
              </a:spcAft>
              <a:defRPr sz="1200">
                <a:solidFill>
                  <a:schemeClr val="tx1"/>
                </a:solidFill>
                <a:latin typeface="Calibri" pitchFamily="34" charset="0"/>
              </a:defRPr>
            </a:lvl9pPr>
          </a:lstStyle>
          <a:p>
            <a:pPr>
              <a:spcBef>
                <a:spcPct val="0"/>
              </a:spcBef>
            </a:pPr>
            <a:fld id="{CA18A400-C02E-4B56-AC01-ACFE9008996F}" type="slidenum">
              <a:rPr lang="en-US" altLang="en-US">
                <a:solidFill>
                  <a:srgbClr val="000000"/>
                </a:solidFill>
              </a:rPr>
              <a:pPr>
                <a:spcBef>
                  <a:spcPct val="0"/>
                </a:spcBef>
              </a:pPr>
              <a:t>1</a:t>
            </a:fld>
            <a:endParaRPr lang="en-US" altLang="en-US" dirty="0">
              <a:solidFill>
                <a:srgbClr val="000000"/>
              </a:solidFill>
            </a:endParaRPr>
          </a:p>
        </p:txBody>
      </p:sp>
    </p:spTree>
    <p:extLst>
      <p:ext uri="{BB962C8B-B14F-4D97-AF65-F5344CB8AC3E}">
        <p14:creationId xmlns:p14="http://schemas.microsoft.com/office/powerpoint/2010/main" val="615152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30000" dirty="0"/>
              <a:t>Unlike many firms in this field, Laberge Group’s seasoned professionals are well versed in the development </a:t>
            </a:r>
            <a:r>
              <a:rPr lang="en-US" altLang="en-US" b="1" baseline="30000" dirty="0"/>
              <a:t>AND</a:t>
            </a:r>
            <a:r>
              <a:rPr lang="en-US" altLang="en-US" baseline="30000" dirty="0"/>
              <a:t> implementation of dissolutions plans. The firm has developed dissolution plans and provided post-dissolution implementation services for:</a:t>
            </a:r>
          </a:p>
          <a:p>
            <a:pPr lvl="1"/>
            <a:r>
              <a:rPr lang="en-US" altLang="en-US" baseline="30000" dirty="0"/>
              <a:t>Town of Brookhaven / Former Village of Mastic Beach, Suffolk County, NY.</a:t>
            </a:r>
          </a:p>
          <a:p>
            <a:pPr lvl="1"/>
            <a:r>
              <a:rPr lang="en-US" altLang="en-US" baseline="30000" dirty="0"/>
              <a:t>Town of Moriah / Former Village of Port Henry, Essex County, NY.</a:t>
            </a:r>
          </a:p>
          <a:p>
            <a:pPr lvl="1"/>
            <a:r>
              <a:rPr lang="en-US" altLang="en-US" baseline="30000" dirty="0"/>
              <a:t>Town of Salem / Former Village of Salem, Washington County, NY.</a:t>
            </a:r>
          </a:p>
          <a:p>
            <a:pPr lvl="1"/>
            <a:r>
              <a:rPr lang="en-US" altLang="en-US" baseline="30000" dirty="0"/>
              <a:t>Town of Van Etten / Former Village of Van Etten, Chemung County, NY. (implementation only)</a:t>
            </a:r>
          </a:p>
          <a:p>
            <a:pPr lvl="1"/>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E6A9DF7-9B55-443B-98F5-9007F2E51D10}" type="slidenum">
              <a:rPr lang="en-US" altLang="en-US"/>
              <a:pPr/>
              <a:t>3</a:t>
            </a:fld>
            <a:endParaRPr lang="en-US" altLang="en-US" dirty="0"/>
          </a:p>
        </p:txBody>
      </p:sp>
    </p:spTree>
    <p:extLst>
      <p:ext uri="{BB962C8B-B14F-4D97-AF65-F5344CB8AC3E}">
        <p14:creationId xmlns:p14="http://schemas.microsoft.com/office/powerpoint/2010/main" val="1141062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30000" dirty="0"/>
              <a:t>Unlike many firms in this field, Laberge Group’s seasoned professionals are well versed in the development </a:t>
            </a:r>
            <a:r>
              <a:rPr lang="en-US" altLang="en-US" b="1" baseline="30000" dirty="0"/>
              <a:t>AND</a:t>
            </a:r>
            <a:r>
              <a:rPr lang="en-US" altLang="en-US" baseline="30000" dirty="0"/>
              <a:t> implementation of dissolutions plans. The firm has developed dissolution plans and provided post-dissolution implementation services for:</a:t>
            </a:r>
          </a:p>
          <a:p>
            <a:pPr lvl="1"/>
            <a:r>
              <a:rPr lang="en-US" altLang="en-US" baseline="30000" dirty="0"/>
              <a:t>Town of Brookhaven / Former Village of Mastic Beach, Suffolk County, NY.</a:t>
            </a:r>
          </a:p>
          <a:p>
            <a:pPr lvl="1"/>
            <a:r>
              <a:rPr lang="en-US" altLang="en-US" baseline="30000" dirty="0"/>
              <a:t>Town of Moriah / Former Village of Port Henry, Essex County, NY.</a:t>
            </a:r>
          </a:p>
          <a:p>
            <a:pPr lvl="1"/>
            <a:r>
              <a:rPr lang="en-US" altLang="en-US" baseline="30000" dirty="0"/>
              <a:t>Town of Salem / Former Village of Salem, Washington County, NY.</a:t>
            </a:r>
          </a:p>
          <a:p>
            <a:pPr lvl="1"/>
            <a:r>
              <a:rPr lang="en-US" altLang="en-US" baseline="30000" dirty="0"/>
              <a:t>Town of Van Etten / Former Village of Van Etten, Chemung County, NY. (implementation only)</a:t>
            </a:r>
          </a:p>
          <a:p>
            <a:pPr lvl="1"/>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0589B89-8771-40BB-80AB-99E2BAE4B4FB}" type="slidenum">
              <a:rPr lang="en-US" altLang="en-US"/>
              <a:pPr/>
              <a:t>4</a:t>
            </a:fld>
            <a:endParaRPr lang="en-US" altLang="en-US" dirty="0"/>
          </a:p>
        </p:txBody>
      </p:sp>
    </p:spTree>
    <p:extLst>
      <p:ext uri="{BB962C8B-B14F-4D97-AF65-F5344CB8AC3E}">
        <p14:creationId xmlns:p14="http://schemas.microsoft.com/office/powerpoint/2010/main" val="1572836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30000" dirty="0"/>
              <a:t>Unlike many firms in this field, Laberge Group’s seasoned professionals are well versed in the development </a:t>
            </a:r>
            <a:r>
              <a:rPr lang="en-US" altLang="en-US" b="1" baseline="30000" dirty="0"/>
              <a:t>AND</a:t>
            </a:r>
            <a:r>
              <a:rPr lang="en-US" altLang="en-US" baseline="30000" dirty="0"/>
              <a:t> implementation of dissolutions plans. The firm has developed dissolution plans and provided post-dissolution implementation services for:</a:t>
            </a:r>
          </a:p>
          <a:p>
            <a:pPr lvl="1"/>
            <a:r>
              <a:rPr lang="en-US" altLang="en-US" baseline="30000" dirty="0"/>
              <a:t>Town of Brookhaven / Former Village of Mastic Beach, Suffolk County, NY.</a:t>
            </a:r>
          </a:p>
          <a:p>
            <a:pPr lvl="1"/>
            <a:r>
              <a:rPr lang="en-US" altLang="en-US" baseline="30000" dirty="0"/>
              <a:t>Town of Moriah / Former Village of Port Henry, Essex County, NY.</a:t>
            </a:r>
          </a:p>
          <a:p>
            <a:pPr lvl="1"/>
            <a:r>
              <a:rPr lang="en-US" altLang="en-US" baseline="30000" dirty="0"/>
              <a:t>Town of Salem / Former Village of Salem, Washington County, NY.</a:t>
            </a:r>
          </a:p>
          <a:p>
            <a:pPr lvl="1"/>
            <a:r>
              <a:rPr lang="en-US" altLang="en-US" baseline="30000" dirty="0"/>
              <a:t>Town of Van Etten / Former Village of Van Etten, Chemung County, NY. (implementation only)</a:t>
            </a:r>
          </a:p>
          <a:p>
            <a:pPr lvl="1"/>
            <a:endParaRPr lang="en-US" alt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8B0308-44F2-43EF-8993-38EC2B6D506E}" type="slidenum">
              <a:rPr lang="en-US" altLang="en-US"/>
              <a:pPr/>
              <a:t>10</a:t>
            </a:fld>
            <a:endParaRPr lang="en-US" altLang="en-US" dirty="0"/>
          </a:p>
        </p:txBody>
      </p:sp>
    </p:spTree>
    <p:extLst>
      <p:ext uri="{BB962C8B-B14F-4D97-AF65-F5344CB8AC3E}">
        <p14:creationId xmlns:p14="http://schemas.microsoft.com/office/powerpoint/2010/main" val="1751089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363" indent="-282575">
              <a:spcBef>
                <a:spcPct val="30000"/>
              </a:spcBef>
              <a:defRPr sz="1200">
                <a:solidFill>
                  <a:schemeClr val="tx1"/>
                </a:solidFill>
                <a:latin typeface="Calibri" pitchFamily="34" charset="0"/>
              </a:defRPr>
            </a:lvl2pPr>
            <a:lvl3pPr marL="1141413" indent="-225425">
              <a:spcBef>
                <a:spcPct val="30000"/>
              </a:spcBef>
              <a:defRPr sz="1200">
                <a:solidFill>
                  <a:schemeClr val="tx1"/>
                </a:solidFill>
                <a:latin typeface="Calibri" pitchFamily="34" charset="0"/>
              </a:defRPr>
            </a:lvl3pPr>
            <a:lvl4pPr marL="1597025" indent="-225425">
              <a:spcBef>
                <a:spcPct val="30000"/>
              </a:spcBef>
              <a:defRPr sz="1200">
                <a:solidFill>
                  <a:schemeClr val="tx1"/>
                </a:solidFill>
                <a:latin typeface="Calibri" pitchFamily="34" charset="0"/>
              </a:defRPr>
            </a:lvl4pPr>
            <a:lvl5pPr marL="2057400" indent="-225425">
              <a:spcBef>
                <a:spcPct val="30000"/>
              </a:spcBef>
              <a:defRPr sz="1200">
                <a:solidFill>
                  <a:schemeClr val="tx1"/>
                </a:solidFill>
                <a:latin typeface="Calibri" pitchFamily="34" charset="0"/>
              </a:defRPr>
            </a:lvl5pPr>
            <a:lvl6pPr marL="2514600" indent="-225425" defTabSz="912813" eaLnBrk="0" fontAlgn="base" hangingPunct="0">
              <a:spcBef>
                <a:spcPct val="30000"/>
              </a:spcBef>
              <a:spcAft>
                <a:spcPct val="0"/>
              </a:spcAft>
              <a:defRPr sz="1200">
                <a:solidFill>
                  <a:schemeClr val="tx1"/>
                </a:solidFill>
                <a:latin typeface="Calibri" pitchFamily="34" charset="0"/>
              </a:defRPr>
            </a:lvl6pPr>
            <a:lvl7pPr marL="2971800" indent="-225425" defTabSz="912813" eaLnBrk="0" fontAlgn="base" hangingPunct="0">
              <a:spcBef>
                <a:spcPct val="30000"/>
              </a:spcBef>
              <a:spcAft>
                <a:spcPct val="0"/>
              </a:spcAft>
              <a:defRPr sz="1200">
                <a:solidFill>
                  <a:schemeClr val="tx1"/>
                </a:solidFill>
                <a:latin typeface="Calibri" pitchFamily="34" charset="0"/>
              </a:defRPr>
            </a:lvl7pPr>
            <a:lvl8pPr marL="3429000" indent="-225425" defTabSz="912813" eaLnBrk="0" fontAlgn="base" hangingPunct="0">
              <a:spcBef>
                <a:spcPct val="30000"/>
              </a:spcBef>
              <a:spcAft>
                <a:spcPct val="0"/>
              </a:spcAft>
              <a:defRPr sz="1200">
                <a:solidFill>
                  <a:schemeClr val="tx1"/>
                </a:solidFill>
                <a:latin typeface="Calibri" pitchFamily="34" charset="0"/>
              </a:defRPr>
            </a:lvl8pPr>
            <a:lvl9pPr marL="3886200" indent="-225425" defTabSz="912813" eaLnBrk="0" fontAlgn="base" hangingPunct="0">
              <a:spcBef>
                <a:spcPct val="30000"/>
              </a:spcBef>
              <a:spcAft>
                <a:spcPct val="0"/>
              </a:spcAft>
              <a:defRPr sz="1200">
                <a:solidFill>
                  <a:schemeClr val="tx1"/>
                </a:solidFill>
                <a:latin typeface="Calibri" pitchFamily="34" charset="0"/>
              </a:defRPr>
            </a:lvl9pPr>
          </a:lstStyle>
          <a:p>
            <a:pPr>
              <a:spcBef>
                <a:spcPct val="0"/>
              </a:spcBef>
            </a:pPr>
            <a:fld id="{0C5CB02E-CE30-4484-B02B-B7F652AD8781}" type="slidenum">
              <a:rPr lang="en-US" altLang="en-US">
                <a:solidFill>
                  <a:srgbClr val="000000"/>
                </a:solidFill>
              </a:rPr>
              <a:pPr>
                <a:spcBef>
                  <a:spcPct val="0"/>
                </a:spcBef>
              </a:pPr>
              <a:t>27</a:t>
            </a:fld>
            <a:endParaRPr lang="en-US" altLang="en-US" dirty="0">
              <a:solidFill>
                <a:srgbClr val="000000"/>
              </a:solidFill>
            </a:endParaRPr>
          </a:p>
        </p:txBody>
      </p:sp>
    </p:spTree>
    <p:extLst>
      <p:ext uri="{BB962C8B-B14F-4D97-AF65-F5344CB8AC3E}">
        <p14:creationId xmlns:p14="http://schemas.microsoft.com/office/powerpoint/2010/main" val="1448000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ernal slide pages">
    <p:spTree>
      <p:nvGrpSpPr>
        <p:cNvPr id="1" name=""/>
        <p:cNvGrpSpPr/>
        <p:nvPr/>
      </p:nvGrpSpPr>
      <p:grpSpPr>
        <a:xfrm>
          <a:off x="0" y="0"/>
          <a:ext cx="0" cy="0"/>
          <a:chOff x="0" y="0"/>
          <a:chExt cx="0" cy="0"/>
        </a:xfrm>
      </p:grpSpPr>
      <p:sp>
        <p:nvSpPr>
          <p:cNvPr id="2" name="Rectangle 1"/>
          <p:cNvSpPr/>
          <p:nvPr userDrawn="1"/>
        </p:nvSpPr>
        <p:spPr>
          <a:xfrm>
            <a:off x="0" y="6143625"/>
            <a:ext cx="914400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400675"/>
            <a:ext cx="9502775"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97138" y="6067425"/>
            <a:ext cx="1528762"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4127500" y="6403975"/>
            <a:ext cx="5016500" cy="268288"/>
          </a:xfrm>
          <a:prstGeom prst="rect">
            <a:avLst/>
          </a:prstGeom>
          <a:noFill/>
        </p:spPr>
        <p:txBody>
          <a:bodyPr>
            <a:spAutoFit/>
          </a:bodyPr>
          <a:lstStyle/>
          <a:p>
            <a:pPr algn="ctr">
              <a:defRPr/>
            </a:pPr>
            <a:r>
              <a:rPr lang="en-US" sz="1150" b="1" dirty="0">
                <a:latin typeface="Arial" panose="020B0604020202020204" pitchFamily="34" charset="0"/>
                <a:cs typeface="Arial" panose="020B0604020202020204" pitchFamily="34" charset="0"/>
              </a:rPr>
              <a:t>TOWN OF HECTOR, NY – SEPTEMBER 3, 2020</a:t>
            </a:r>
          </a:p>
        </p:txBody>
      </p:sp>
    </p:spTree>
    <p:extLst>
      <p:ext uri="{BB962C8B-B14F-4D97-AF65-F5344CB8AC3E}">
        <p14:creationId xmlns:p14="http://schemas.microsoft.com/office/powerpoint/2010/main" val="3968423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053EF09-53A5-4E38-9DE9-279014FBB799}" type="datetime1">
              <a:rPr lang="en-US"/>
              <a:pPr>
                <a:defRPr/>
              </a:pPr>
              <a:t>10/28/2025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9624A9EB-DD32-473B-8A13-4B0EDC2BC6D2}" type="slidenum">
              <a:rPr lang="en-US" altLang="en-US"/>
              <a:pPr/>
              <a:t>‹#›</a:t>
            </a:fld>
            <a:endParaRPr lang="en-US" altLang="en-US" dirty="0"/>
          </a:p>
        </p:txBody>
      </p:sp>
    </p:spTree>
    <p:extLst>
      <p:ext uri="{BB962C8B-B14F-4D97-AF65-F5344CB8AC3E}">
        <p14:creationId xmlns:p14="http://schemas.microsoft.com/office/powerpoint/2010/main" val="2857037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C19B586-CE4B-45E2-BB81-D1DE7E7AE191}" type="datetime1">
              <a:rPr lang="en-US"/>
              <a:pPr>
                <a:defRPr/>
              </a:pPr>
              <a:t>10/28/2025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4FE64CC-5210-49BA-9828-F002B07E3514}" type="slidenum">
              <a:rPr lang="en-US" altLang="en-US"/>
              <a:pPr/>
              <a:t>‹#›</a:t>
            </a:fld>
            <a:endParaRPr lang="en-US" altLang="en-US" dirty="0"/>
          </a:p>
        </p:txBody>
      </p:sp>
    </p:spTree>
    <p:extLst>
      <p:ext uri="{BB962C8B-B14F-4D97-AF65-F5344CB8AC3E}">
        <p14:creationId xmlns:p14="http://schemas.microsoft.com/office/powerpoint/2010/main" val="299291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rtlCol="0"/>
          <a:lstStyle>
            <a:lvl1pPr defTabSz="914353" fontAlgn="auto">
              <a:spcBef>
                <a:spcPts val="0"/>
              </a:spcBef>
              <a:spcAft>
                <a:spcPts val="0"/>
              </a:spcAft>
              <a:defRPr>
                <a:solidFill>
                  <a:prstClr val="white">
                    <a:tint val="75000"/>
                  </a:prstClr>
                </a:solidFill>
                <a:latin typeface="+mn-lt"/>
                <a:ea typeface="+mn-ea"/>
                <a:cs typeface="+mn-cs"/>
              </a:defRPr>
            </a:lvl1pPr>
          </a:lstStyle>
          <a:p>
            <a:pPr>
              <a:defRPr/>
            </a:pPr>
            <a:fld id="{6BB86285-9D58-4E6C-B490-C85AAB28D3A5}" type="datetime1">
              <a:rPr lang="en-US"/>
              <a:pPr>
                <a:defRPr/>
              </a:pPr>
              <a:t>10/28/2025</a:t>
            </a:fld>
            <a:endParaRPr lang="en-US" dirty="0"/>
          </a:p>
        </p:txBody>
      </p:sp>
      <p:sp>
        <p:nvSpPr>
          <p:cNvPr id="5" name="Footer Placeholder 4"/>
          <p:cNvSpPr>
            <a:spLocks noGrp="1"/>
          </p:cNvSpPr>
          <p:nvPr>
            <p:ph type="ftr" sz="quarter" idx="11"/>
          </p:nvPr>
        </p:nvSpPr>
        <p:spPr/>
        <p:txBody>
          <a:bodyPr rtlCol="0"/>
          <a:lstStyle>
            <a:lvl1pPr defTabSz="914353" fontAlgn="auto">
              <a:spcBef>
                <a:spcPts val="0"/>
              </a:spcBef>
              <a:spcAft>
                <a:spcPts val="0"/>
              </a:spcAft>
              <a:defRPr>
                <a:solidFill>
                  <a:prstClr val="white">
                    <a:tint val="75000"/>
                  </a:prst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DE3485A2-3D34-4D9C-A0DA-1F96018B6CC2}" type="slidenum">
              <a:rPr lang="en-US" altLang="en-US"/>
              <a:pPr/>
              <a:t>‹#›</a:t>
            </a:fld>
            <a:endParaRPr lang="en-US" altLang="en-US" dirty="0"/>
          </a:p>
        </p:txBody>
      </p:sp>
    </p:spTree>
    <p:extLst>
      <p:ext uri="{BB962C8B-B14F-4D97-AF65-F5344CB8AC3E}">
        <p14:creationId xmlns:p14="http://schemas.microsoft.com/office/powerpoint/2010/main" val="1433898727"/>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990600"/>
            <a:ext cx="9161463" cy="76200"/>
          </a:xfrm>
          <a:prstGeom prst="rect">
            <a:avLst/>
          </a:prstGeom>
          <a:solidFill>
            <a:srgbClr val="00B0F0"/>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endParaRPr lang="en-US" altLang="en-US" dirty="0">
              <a:solidFill>
                <a:srgbClr val="FFFFFF"/>
              </a:solidFill>
              <a:ea typeface="ＭＳ Ｐゴシック" panose="020B0600070205080204" pitchFamily="34" charset="-128"/>
            </a:endParaRPr>
          </a:p>
        </p:txBody>
      </p:sp>
      <p:pic>
        <p:nvPicPr>
          <p:cNvPr id="5" name="Picture 7" descr="Seven50Final.png"/>
          <p:cNvPicPr>
            <a:picLocks noChangeAspect="1"/>
          </p:cNvPicPr>
          <p:nvPr userDrawn="1"/>
        </p:nvPicPr>
        <p:blipFill>
          <a:blip r:embed="rId2">
            <a:extLst>
              <a:ext uri="{28A0092B-C50C-407E-A947-70E740481C1C}">
                <a14:useLocalDpi xmlns:a14="http://schemas.microsoft.com/office/drawing/2010/main" val="0"/>
              </a:ext>
            </a:extLst>
          </a:blip>
          <a:srcRect t="16667" b="28645"/>
          <a:stretch>
            <a:fillRect/>
          </a:stretch>
        </p:blipFill>
        <p:spPr bwMode="auto">
          <a:xfrm>
            <a:off x="7391400" y="5916613"/>
            <a:ext cx="16002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rtlCol="0"/>
          <a:lstStyle>
            <a:lvl1pPr defTabSz="914353" fontAlgn="auto">
              <a:spcBef>
                <a:spcPts val="0"/>
              </a:spcBef>
              <a:spcAft>
                <a:spcPts val="0"/>
              </a:spcAft>
              <a:defRPr>
                <a:solidFill>
                  <a:prstClr val="white">
                    <a:tint val="75000"/>
                  </a:prstClr>
                </a:solidFill>
                <a:latin typeface="+mn-lt"/>
                <a:ea typeface="+mn-ea"/>
                <a:cs typeface="+mn-cs"/>
              </a:defRPr>
            </a:lvl1pPr>
          </a:lstStyle>
          <a:p>
            <a:pPr>
              <a:defRPr/>
            </a:pPr>
            <a:fld id="{C5D6CD57-66EC-4529-BC02-F68C76F240B7}" type="datetime1">
              <a:rPr lang="en-US"/>
              <a:pPr>
                <a:defRPr/>
              </a:pPr>
              <a:t>10/28/2025</a:t>
            </a:fld>
            <a:endParaRPr lang="en-US" dirty="0"/>
          </a:p>
        </p:txBody>
      </p:sp>
      <p:sp>
        <p:nvSpPr>
          <p:cNvPr id="7" name="Footer Placeholder 4"/>
          <p:cNvSpPr>
            <a:spLocks noGrp="1"/>
          </p:cNvSpPr>
          <p:nvPr>
            <p:ph type="ftr" sz="quarter" idx="11"/>
          </p:nvPr>
        </p:nvSpPr>
        <p:spPr/>
        <p:txBody>
          <a:bodyPr rtlCol="0"/>
          <a:lstStyle>
            <a:lvl1pPr defTabSz="914353" fontAlgn="auto">
              <a:spcBef>
                <a:spcPts val="0"/>
              </a:spcBef>
              <a:spcAft>
                <a:spcPts val="0"/>
              </a:spcAft>
              <a:defRPr>
                <a:solidFill>
                  <a:prstClr val="white">
                    <a:tint val="75000"/>
                  </a:prstClr>
                </a:solidFill>
                <a:latin typeface="+mn-lt"/>
                <a:ea typeface="+mn-ea"/>
                <a:cs typeface="+mn-cs"/>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fld id="{E4DD7DE0-ACB4-4933-AE44-7253A8A18C4B}" type="slidenum">
              <a:rPr lang="en-US" altLang="en-US"/>
              <a:pPr/>
              <a:t>‹#›</a:t>
            </a:fld>
            <a:endParaRPr lang="en-US" altLang="en-US" dirty="0"/>
          </a:p>
        </p:txBody>
      </p:sp>
    </p:spTree>
    <p:extLst>
      <p:ext uri="{BB962C8B-B14F-4D97-AF65-F5344CB8AC3E}">
        <p14:creationId xmlns:p14="http://schemas.microsoft.com/office/powerpoint/2010/main" val="141740200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rtlCol="0"/>
          <a:lstStyle>
            <a:lvl1pPr defTabSz="914353" fontAlgn="auto">
              <a:spcBef>
                <a:spcPts val="0"/>
              </a:spcBef>
              <a:spcAft>
                <a:spcPts val="0"/>
              </a:spcAft>
              <a:defRPr>
                <a:solidFill>
                  <a:prstClr val="white">
                    <a:tint val="75000"/>
                  </a:prstClr>
                </a:solidFill>
                <a:latin typeface="+mn-lt"/>
                <a:ea typeface="+mn-ea"/>
                <a:cs typeface="+mn-cs"/>
              </a:defRPr>
            </a:lvl1pPr>
          </a:lstStyle>
          <a:p>
            <a:pPr>
              <a:defRPr/>
            </a:pPr>
            <a:fld id="{2738EBAA-FAD0-444F-8291-40CE680ABC9B}" type="datetime1">
              <a:rPr lang="en-US"/>
              <a:pPr>
                <a:defRPr/>
              </a:pPr>
              <a:t>10/28/2025</a:t>
            </a:fld>
            <a:endParaRPr lang="en-US" dirty="0"/>
          </a:p>
        </p:txBody>
      </p:sp>
      <p:sp>
        <p:nvSpPr>
          <p:cNvPr id="5" name="Footer Placeholder 4"/>
          <p:cNvSpPr>
            <a:spLocks noGrp="1"/>
          </p:cNvSpPr>
          <p:nvPr>
            <p:ph type="ftr" sz="quarter" idx="11"/>
          </p:nvPr>
        </p:nvSpPr>
        <p:spPr/>
        <p:txBody>
          <a:bodyPr rtlCol="0"/>
          <a:lstStyle>
            <a:lvl1pPr defTabSz="914353" fontAlgn="auto">
              <a:spcBef>
                <a:spcPts val="0"/>
              </a:spcBef>
              <a:spcAft>
                <a:spcPts val="0"/>
              </a:spcAft>
              <a:defRPr>
                <a:solidFill>
                  <a:prstClr val="white">
                    <a:tint val="75000"/>
                  </a:prst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449B2A84-4CA3-4E16-B7CA-F95CC1A4D57F}" type="slidenum">
              <a:rPr lang="en-US" altLang="en-US"/>
              <a:pPr/>
              <a:t>‹#›</a:t>
            </a:fld>
            <a:endParaRPr lang="en-US" altLang="en-US" dirty="0"/>
          </a:p>
        </p:txBody>
      </p:sp>
    </p:spTree>
    <p:extLst>
      <p:ext uri="{BB962C8B-B14F-4D97-AF65-F5344CB8AC3E}">
        <p14:creationId xmlns:p14="http://schemas.microsoft.com/office/powerpoint/2010/main" val="887589876"/>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0" y="838200"/>
            <a:ext cx="9161463" cy="76200"/>
          </a:xfrm>
          <a:prstGeom prst="rect">
            <a:avLst/>
          </a:prstGeom>
          <a:solidFill>
            <a:srgbClr val="00B0F0"/>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endParaRPr lang="en-US" altLang="en-US" dirty="0">
              <a:solidFill>
                <a:srgbClr val="FFFFFF"/>
              </a:solidFill>
              <a:ea typeface="ＭＳ Ｐゴシック" panose="020B0600070205080204" pitchFamily="34" charset="-128"/>
            </a:endParaRPr>
          </a:p>
        </p:txBody>
      </p:sp>
      <p:pic>
        <p:nvPicPr>
          <p:cNvPr id="6" name="Picture 7" descr="Seven50Final.png"/>
          <p:cNvPicPr>
            <a:picLocks noChangeAspect="1"/>
          </p:cNvPicPr>
          <p:nvPr userDrawn="1"/>
        </p:nvPicPr>
        <p:blipFill>
          <a:blip r:embed="rId2">
            <a:extLst>
              <a:ext uri="{28A0092B-C50C-407E-A947-70E740481C1C}">
                <a14:useLocalDpi xmlns:a14="http://schemas.microsoft.com/office/drawing/2010/main" val="0"/>
              </a:ext>
            </a:extLst>
          </a:blip>
          <a:srcRect t="16667" b="28645"/>
          <a:stretch>
            <a:fillRect/>
          </a:stretch>
        </p:blipFill>
        <p:spPr bwMode="auto">
          <a:xfrm>
            <a:off x="7391400" y="5916613"/>
            <a:ext cx="16002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a:t>Click to edit Master title style</a:t>
            </a:r>
          </a:p>
        </p:txBody>
      </p:sp>
      <p:sp>
        <p:nvSpPr>
          <p:cNvPr id="3" name="Content Placeholder 2"/>
          <p:cNvSpPr>
            <a:spLocks noGrp="1"/>
          </p:cNvSpPr>
          <p:nvPr>
            <p:ph sz="half" idx="1"/>
          </p:nvPr>
        </p:nvSpPr>
        <p:spPr>
          <a:xfrm>
            <a:off x="457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rtlCol="0"/>
          <a:lstStyle>
            <a:lvl1pPr defTabSz="914353" fontAlgn="auto">
              <a:spcBef>
                <a:spcPts val="0"/>
              </a:spcBef>
              <a:spcAft>
                <a:spcPts val="0"/>
              </a:spcAft>
              <a:defRPr>
                <a:solidFill>
                  <a:prstClr val="white">
                    <a:tint val="75000"/>
                  </a:prstClr>
                </a:solidFill>
                <a:latin typeface="+mn-lt"/>
                <a:ea typeface="+mn-ea"/>
                <a:cs typeface="+mn-cs"/>
              </a:defRPr>
            </a:lvl1pPr>
          </a:lstStyle>
          <a:p>
            <a:pPr>
              <a:defRPr/>
            </a:pPr>
            <a:fld id="{82073B0B-0B50-409F-B44E-E330BE538B7C}" type="datetime1">
              <a:rPr lang="en-US"/>
              <a:pPr>
                <a:defRPr/>
              </a:pPr>
              <a:t>10/28/2025</a:t>
            </a:fld>
            <a:endParaRPr lang="en-US" dirty="0"/>
          </a:p>
        </p:txBody>
      </p:sp>
      <p:sp>
        <p:nvSpPr>
          <p:cNvPr id="8" name="Footer Placeholder 5"/>
          <p:cNvSpPr>
            <a:spLocks noGrp="1"/>
          </p:cNvSpPr>
          <p:nvPr>
            <p:ph type="ftr" sz="quarter" idx="11"/>
          </p:nvPr>
        </p:nvSpPr>
        <p:spPr/>
        <p:txBody>
          <a:bodyPr rtlCol="0"/>
          <a:lstStyle>
            <a:lvl1pPr defTabSz="914353" fontAlgn="auto">
              <a:spcBef>
                <a:spcPts val="0"/>
              </a:spcBef>
              <a:spcAft>
                <a:spcPts val="0"/>
              </a:spcAft>
              <a:defRPr>
                <a:solidFill>
                  <a:prstClr val="white">
                    <a:tint val="75000"/>
                  </a:prstClr>
                </a:solidFill>
                <a:latin typeface="+mn-lt"/>
                <a:ea typeface="+mn-ea"/>
                <a:cs typeface="+mn-cs"/>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fld id="{0C848982-C9F4-40AE-82B9-3ACE0931584B}" type="slidenum">
              <a:rPr lang="en-US" altLang="en-US"/>
              <a:pPr/>
              <a:t>‹#›</a:t>
            </a:fld>
            <a:endParaRPr lang="en-US" altLang="en-US" dirty="0"/>
          </a:p>
        </p:txBody>
      </p:sp>
    </p:spTree>
    <p:extLst>
      <p:ext uri="{BB962C8B-B14F-4D97-AF65-F5344CB8AC3E}">
        <p14:creationId xmlns:p14="http://schemas.microsoft.com/office/powerpoint/2010/main" val="210220567"/>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 descr="Seven50Final.png"/>
          <p:cNvPicPr>
            <a:picLocks noChangeAspect="1"/>
          </p:cNvPicPr>
          <p:nvPr userDrawn="1"/>
        </p:nvPicPr>
        <p:blipFill>
          <a:blip r:embed="rId2">
            <a:extLst>
              <a:ext uri="{28A0092B-C50C-407E-A947-70E740481C1C}">
                <a14:useLocalDpi xmlns:a14="http://schemas.microsoft.com/office/drawing/2010/main" val="0"/>
              </a:ext>
            </a:extLst>
          </a:blip>
          <a:srcRect t="16667" b="28645"/>
          <a:stretch>
            <a:fillRect/>
          </a:stretch>
        </p:blipFill>
        <p:spPr bwMode="auto">
          <a:xfrm>
            <a:off x="7391400" y="5916613"/>
            <a:ext cx="16002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rtlCol="0"/>
          <a:lstStyle>
            <a:lvl1pPr defTabSz="914353" fontAlgn="auto">
              <a:spcBef>
                <a:spcPts val="0"/>
              </a:spcBef>
              <a:spcAft>
                <a:spcPts val="0"/>
              </a:spcAft>
              <a:defRPr>
                <a:solidFill>
                  <a:prstClr val="white">
                    <a:tint val="75000"/>
                  </a:prstClr>
                </a:solidFill>
                <a:latin typeface="+mn-lt"/>
                <a:ea typeface="+mn-ea"/>
                <a:cs typeface="+mn-cs"/>
              </a:defRPr>
            </a:lvl1pPr>
          </a:lstStyle>
          <a:p>
            <a:pPr>
              <a:defRPr/>
            </a:pPr>
            <a:fld id="{405A17B3-866A-4450-9563-60C49DBF08D8}" type="datetime1">
              <a:rPr lang="en-US"/>
              <a:pPr>
                <a:defRPr/>
              </a:pPr>
              <a:t>10/28/2025</a:t>
            </a:fld>
            <a:endParaRPr lang="en-US" dirty="0"/>
          </a:p>
        </p:txBody>
      </p:sp>
      <p:sp>
        <p:nvSpPr>
          <p:cNvPr id="9" name="Footer Placeholder 7"/>
          <p:cNvSpPr>
            <a:spLocks noGrp="1"/>
          </p:cNvSpPr>
          <p:nvPr>
            <p:ph type="ftr" sz="quarter" idx="11"/>
          </p:nvPr>
        </p:nvSpPr>
        <p:spPr/>
        <p:txBody>
          <a:bodyPr rtlCol="0"/>
          <a:lstStyle>
            <a:lvl1pPr defTabSz="914353" fontAlgn="auto">
              <a:spcBef>
                <a:spcPts val="0"/>
              </a:spcBef>
              <a:spcAft>
                <a:spcPts val="0"/>
              </a:spcAft>
              <a:defRPr>
                <a:solidFill>
                  <a:prstClr val="white">
                    <a:tint val="75000"/>
                  </a:prstClr>
                </a:solidFill>
                <a:latin typeface="+mn-lt"/>
                <a:ea typeface="+mn-ea"/>
                <a:cs typeface="+mn-cs"/>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fld id="{84F93869-7186-4978-8D7E-1C8860603E8C}" type="slidenum">
              <a:rPr lang="en-US" altLang="en-US"/>
              <a:pPr/>
              <a:t>‹#›</a:t>
            </a:fld>
            <a:endParaRPr lang="en-US" altLang="en-US" dirty="0"/>
          </a:p>
        </p:txBody>
      </p:sp>
    </p:spTree>
    <p:extLst>
      <p:ext uri="{BB962C8B-B14F-4D97-AF65-F5344CB8AC3E}">
        <p14:creationId xmlns:p14="http://schemas.microsoft.com/office/powerpoint/2010/main" val="3393368011"/>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Seven50Final.png"/>
          <p:cNvPicPr>
            <a:picLocks noChangeAspect="1"/>
          </p:cNvPicPr>
          <p:nvPr userDrawn="1"/>
        </p:nvPicPr>
        <p:blipFill>
          <a:blip r:embed="rId2">
            <a:extLst>
              <a:ext uri="{28A0092B-C50C-407E-A947-70E740481C1C}">
                <a14:useLocalDpi xmlns:a14="http://schemas.microsoft.com/office/drawing/2010/main" val="0"/>
              </a:ext>
            </a:extLst>
          </a:blip>
          <a:srcRect t="16667" b="28645"/>
          <a:stretch>
            <a:fillRect/>
          </a:stretch>
        </p:blipFill>
        <p:spPr bwMode="auto">
          <a:xfrm>
            <a:off x="7391400" y="5916613"/>
            <a:ext cx="16002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8"/>
          <p:cNvSpPr>
            <a:spLocks noChangeArrowheads="1"/>
          </p:cNvSpPr>
          <p:nvPr userDrawn="1"/>
        </p:nvSpPr>
        <p:spPr bwMode="auto">
          <a:xfrm>
            <a:off x="0" y="838200"/>
            <a:ext cx="9161463" cy="76200"/>
          </a:xfrm>
          <a:prstGeom prst="rect">
            <a:avLst/>
          </a:prstGeom>
          <a:solidFill>
            <a:srgbClr val="00B0F0"/>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endParaRPr lang="en-US" altLang="en-US" dirty="0">
              <a:solidFill>
                <a:srgbClr val="FFFFFF"/>
              </a:solidFill>
              <a:ea typeface="ＭＳ Ｐゴシック" panose="020B0600070205080204" pitchFamily="34" charset="-128"/>
            </a:endParaRPr>
          </a:p>
        </p:txBody>
      </p:sp>
      <p:sp>
        <p:nvSpPr>
          <p:cNvPr id="2" name="Title 1"/>
          <p:cNvSpPr>
            <a:spLocks noGrp="1"/>
          </p:cNvSpPr>
          <p:nvPr>
            <p:ph type="title"/>
          </p:nvPr>
        </p:nvSpPr>
        <p:spPr>
          <a:xfrm>
            <a:off x="457200" y="76200"/>
            <a:ext cx="8229600" cy="685800"/>
          </a:xfrm>
        </p:spPr>
        <p:txBody>
          <a:bodyPr/>
          <a:lstStyle/>
          <a:p>
            <a:r>
              <a:rPr lang="en-US"/>
              <a:t>Click to edit Master title style</a:t>
            </a:r>
          </a:p>
        </p:txBody>
      </p:sp>
      <p:sp>
        <p:nvSpPr>
          <p:cNvPr id="5" name="Date Placeholder 2"/>
          <p:cNvSpPr>
            <a:spLocks noGrp="1"/>
          </p:cNvSpPr>
          <p:nvPr>
            <p:ph type="dt" sz="half" idx="10"/>
          </p:nvPr>
        </p:nvSpPr>
        <p:spPr/>
        <p:txBody>
          <a:bodyPr rtlCol="0"/>
          <a:lstStyle>
            <a:lvl1pPr defTabSz="914353" fontAlgn="auto">
              <a:spcBef>
                <a:spcPts val="0"/>
              </a:spcBef>
              <a:spcAft>
                <a:spcPts val="0"/>
              </a:spcAft>
              <a:defRPr>
                <a:solidFill>
                  <a:prstClr val="white">
                    <a:tint val="75000"/>
                  </a:prstClr>
                </a:solidFill>
                <a:latin typeface="+mn-lt"/>
                <a:ea typeface="+mn-ea"/>
                <a:cs typeface="+mn-cs"/>
              </a:defRPr>
            </a:lvl1pPr>
          </a:lstStyle>
          <a:p>
            <a:pPr>
              <a:defRPr/>
            </a:pPr>
            <a:fld id="{CFE54F0C-3490-4E4D-8D07-E1E92FBB372C}" type="datetime1">
              <a:rPr lang="en-US"/>
              <a:pPr>
                <a:defRPr/>
              </a:pPr>
              <a:t>10/28/2025</a:t>
            </a:fld>
            <a:endParaRPr lang="en-US" dirty="0"/>
          </a:p>
        </p:txBody>
      </p:sp>
      <p:sp>
        <p:nvSpPr>
          <p:cNvPr id="6" name="Footer Placeholder 3"/>
          <p:cNvSpPr>
            <a:spLocks noGrp="1"/>
          </p:cNvSpPr>
          <p:nvPr>
            <p:ph type="ftr" sz="quarter" idx="11"/>
          </p:nvPr>
        </p:nvSpPr>
        <p:spPr/>
        <p:txBody>
          <a:bodyPr rtlCol="0"/>
          <a:lstStyle>
            <a:lvl1pPr defTabSz="914353" fontAlgn="auto">
              <a:spcBef>
                <a:spcPts val="0"/>
              </a:spcBef>
              <a:spcAft>
                <a:spcPts val="0"/>
              </a:spcAft>
              <a:defRPr>
                <a:solidFill>
                  <a:prstClr val="white">
                    <a:tint val="75000"/>
                  </a:prstClr>
                </a:solidFill>
                <a:latin typeface="+mn-lt"/>
                <a:ea typeface="+mn-ea"/>
                <a:cs typeface="+mn-cs"/>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fld id="{972A25A8-76F7-40AF-975E-770A823D6E21}" type="slidenum">
              <a:rPr lang="en-US" altLang="en-US"/>
              <a:pPr/>
              <a:t>‹#›</a:t>
            </a:fld>
            <a:endParaRPr lang="en-US" altLang="en-US" dirty="0"/>
          </a:p>
        </p:txBody>
      </p:sp>
    </p:spTree>
    <p:extLst>
      <p:ext uri="{BB962C8B-B14F-4D97-AF65-F5344CB8AC3E}">
        <p14:creationId xmlns:p14="http://schemas.microsoft.com/office/powerpoint/2010/main" val="451249757"/>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defTabSz="914353" fontAlgn="auto">
              <a:spcBef>
                <a:spcPts val="0"/>
              </a:spcBef>
              <a:spcAft>
                <a:spcPts val="0"/>
              </a:spcAft>
              <a:defRPr>
                <a:solidFill>
                  <a:prstClr val="white">
                    <a:tint val="75000"/>
                  </a:prstClr>
                </a:solidFill>
                <a:latin typeface="+mn-lt"/>
                <a:ea typeface="+mn-ea"/>
                <a:cs typeface="+mn-cs"/>
              </a:defRPr>
            </a:lvl1pPr>
          </a:lstStyle>
          <a:p>
            <a:pPr>
              <a:defRPr/>
            </a:pPr>
            <a:fld id="{E668F75C-1CEA-498E-A4BB-AFC7F6209678}" type="datetime1">
              <a:rPr lang="en-US"/>
              <a:pPr>
                <a:defRPr/>
              </a:pPr>
              <a:t>10/28/2025</a:t>
            </a:fld>
            <a:endParaRPr lang="en-US" dirty="0"/>
          </a:p>
        </p:txBody>
      </p:sp>
      <p:sp>
        <p:nvSpPr>
          <p:cNvPr id="3" name="Footer Placeholder 2"/>
          <p:cNvSpPr>
            <a:spLocks noGrp="1"/>
          </p:cNvSpPr>
          <p:nvPr>
            <p:ph type="ftr" sz="quarter" idx="11"/>
          </p:nvPr>
        </p:nvSpPr>
        <p:spPr/>
        <p:txBody>
          <a:bodyPr rtlCol="0"/>
          <a:lstStyle>
            <a:lvl1pPr defTabSz="914353" fontAlgn="auto">
              <a:spcBef>
                <a:spcPts val="0"/>
              </a:spcBef>
              <a:spcAft>
                <a:spcPts val="0"/>
              </a:spcAft>
              <a:defRPr>
                <a:solidFill>
                  <a:prstClr val="white">
                    <a:tint val="75000"/>
                  </a:prstClr>
                </a:solidFill>
                <a:latin typeface="+mn-lt"/>
                <a:ea typeface="+mn-ea"/>
                <a:cs typeface="+mn-cs"/>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fld id="{E2C2A32E-18E3-4B9B-BA38-0A68D5FA4421}" type="slidenum">
              <a:rPr lang="en-US" altLang="en-US"/>
              <a:pPr/>
              <a:t>‹#›</a:t>
            </a:fld>
            <a:endParaRPr lang="en-US" altLang="en-US" dirty="0"/>
          </a:p>
        </p:txBody>
      </p:sp>
    </p:spTree>
    <p:extLst>
      <p:ext uri="{BB962C8B-B14F-4D97-AF65-F5344CB8AC3E}">
        <p14:creationId xmlns:p14="http://schemas.microsoft.com/office/powerpoint/2010/main" val="1284024497"/>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rtlCol="0"/>
          <a:lstStyle>
            <a:lvl1pPr defTabSz="914353" fontAlgn="auto">
              <a:spcBef>
                <a:spcPts val="0"/>
              </a:spcBef>
              <a:spcAft>
                <a:spcPts val="0"/>
              </a:spcAft>
              <a:defRPr>
                <a:solidFill>
                  <a:prstClr val="white">
                    <a:tint val="75000"/>
                  </a:prstClr>
                </a:solidFill>
                <a:latin typeface="+mn-lt"/>
                <a:ea typeface="+mn-ea"/>
                <a:cs typeface="+mn-cs"/>
              </a:defRPr>
            </a:lvl1pPr>
          </a:lstStyle>
          <a:p>
            <a:pPr>
              <a:defRPr/>
            </a:pPr>
            <a:fld id="{8EBA61C2-C6C3-460F-B41B-53D6BFBAC45A}" type="datetime1">
              <a:rPr lang="en-US"/>
              <a:pPr>
                <a:defRPr/>
              </a:pPr>
              <a:t>10/28/2025</a:t>
            </a:fld>
            <a:endParaRPr lang="en-US" dirty="0"/>
          </a:p>
        </p:txBody>
      </p:sp>
      <p:sp>
        <p:nvSpPr>
          <p:cNvPr id="6" name="Footer Placeholder 5"/>
          <p:cNvSpPr>
            <a:spLocks noGrp="1"/>
          </p:cNvSpPr>
          <p:nvPr>
            <p:ph type="ftr" sz="quarter" idx="11"/>
          </p:nvPr>
        </p:nvSpPr>
        <p:spPr/>
        <p:txBody>
          <a:bodyPr rtlCol="0"/>
          <a:lstStyle>
            <a:lvl1pPr defTabSz="914353" fontAlgn="auto">
              <a:spcBef>
                <a:spcPts val="0"/>
              </a:spcBef>
              <a:spcAft>
                <a:spcPts val="0"/>
              </a:spcAft>
              <a:defRPr>
                <a:solidFill>
                  <a:prstClr val="white">
                    <a:tint val="75000"/>
                  </a:prstClr>
                </a:solidFill>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fld id="{F265BCFA-3487-4E06-A377-376196F50E5D}" type="slidenum">
              <a:rPr lang="en-US" altLang="en-US"/>
              <a:pPr/>
              <a:t>‹#›</a:t>
            </a:fld>
            <a:endParaRPr lang="en-US" altLang="en-US" dirty="0"/>
          </a:p>
        </p:txBody>
      </p:sp>
    </p:spTree>
    <p:extLst>
      <p:ext uri="{BB962C8B-B14F-4D97-AF65-F5344CB8AC3E}">
        <p14:creationId xmlns:p14="http://schemas.microsoft.com/office/powerpoint/2010/main" val="300173315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450BBFF-E59C-4C10-8BCA-EE6F22D8DB1B}" type="datetime1">
              <a:rPr lang="en-US"/>
              <a:pPr>
                <a:defRPr/>
              </a:pPr>
              <a:t>10/28/2025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A673DAF2-7DDD-4B2B-83FC-4E5253644733}" type="slidenum">
              <a:rPr lang="en-US" altLang="en-US"/>
              <a:pPr/>
              <a:t>‹#›</a:t>
            </a:fld>
            <a:endParaRPr lang="en-US" altLang="en-US" dirty="0"/>
          </a:p>
        </p:txBody>
      </p:sp>
    </p:spTree>
    <p:extLst>
      <p:ext uri="{BB962C8B-B14F-4D97-AF65-F5344CB8AC3E}">
        <p14:creationId xmlns:p14="http://schemas.microsoft.com/office/powerpoint/2010/main" val="17279769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rtlCol="0"/>
          <a:lstStyle>
            <a:lvl1pPr defTabSz="914353" fontAlgn="auto">
              <a:spcBef>
                <a:spcPts val="0"/>
              </a:spcBef>
              <a:spcAft>
                <a:spcPts val="0"/>
              </a:spcAft>
              <a:defRPr>
                <a:solidFill>
                  <a:prstClr val="white">
                    <a:tint val="75000"/>
                  </a:prstClr>
                </a:solidFill>
                <a:latin typeface="+mn-lt"/>
                <a:ea typeface="+mn-ea"/>
                <a:cs typeface="+mn-cs"/>
              </a:defRPr>
            </a:lvl1pPr>
          </a:lstStyle>
          <a:p>
            <a:pPr>
              <a:defRPr/>
            </a:pPr>
            <a:fld id="{17AAC7B3-B436-415B-BFD7-92D64BF81EEC}" type="datetime1">
              <a:rPr lang="en-US"/>
              <a:pPr>
                <a:defRPr/>
              </a:pPr>
              <a:t>10/28/2025</a:t>
            </a:fld>
            <a:endParaRPr lang="en-US" dirty="0"/>
          </a:p>
        </p:txBody>
      </p:sp>
      <p:sp>
        <p:nvSpPr>
          <p:cNvPr id="6" name="Footer Placeholder 5"/>
          <p:cNvSpPr>
            <a:spLocks noGrp="1"/>
          </p:cNvSpPr>
          <p:nvPr>
            <p:ph type="ftr" sz="quarter" idx="11"/>
          </p:nvPr>
        </p:nvSpPr>
        <p:spPr/>
        <p:txBody>
          <a:bodyPr rtlCol="0"/>
          <a:lstStyle>
            <a:lvl1pPr defTabSz="914353" fontAlgn="auto">
              <a:spcBef>
                <a:spcPts val="0"/>
              </a:spcBef>
              <a:spcAft>
                <a:spcPts val="0"/>
              </a:spcAft>
              <a:defRPr>
                <a:solidFill>
                  <a:prstClr val="white">
                    <a:tint val="75000"/>
                  </a:prstClr>
                </a:solidFill>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fld id="{0F21C399-D8B3-4E21-A386-849A68906B88}" type="slidenum">
              <a:rPr lang="en-US" altLang="en-US"/>
              <a:pPr/>
              <a:t>‹#›</a:t>
            </a:fld>
            <a:endParaRPr lang="en-US" altLang="en-US" dirty="0"/>
          </a:p>
        </p:txBody>
      </p:sp>
    </p:spTree>
    <p:extLst>
      <p:ext uri="{BB962C8B-B14F-4D97-AF65-F5344CB8AC3E}">
        <p14:creationId xmlns:p14="http://schemas.microsoft.com/office/powerpoint/2010/main" val="159728844"/>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rtlCol="0"/>
          <a:lstStyle>
            <a:lvl1pPr defTabSz="914353" fontAlgn="auto">
              <a:spcBef>
                <a:spcPts val="0"/>
              </a:spcBef>
              <a:spcAft>
                <a:spcPts val="0"/>
              </a:spcAft>
              <a:defRPr>
                <a:solidFill>
                  <a:prstClr val="white">
                    <a:tint val="75000"/>
                  </a:prstClr>
                </a:solidFill>
                <a:latin typeface="+mn-lt"/>
                <a:ea typeface="+mn-ea"/>
                <a:cs typeface="+mn-cs"/>
              </a:defRPr>
            </a:lvl1pPr>
          </a:lstStyle>
          <a:p>
            <a:pPr>
              <a:defRPr/>
            </a:pPr>
            <a:fld id="{46F920FD-2E05-4D04-AF49-AD31B4E37B9C}" type="datetime1">
              <a:rPr lang="en-US"/>
              <a:pPr>
                <a:defRPr/>
              </a:pPr>
              <a:t>10/28/2025</a:t>
            </a:fld>
            <a:endParaRPr lang="en-US" dirty="0"/>
          </a:p>
        </p:txBody>
      </p:sp>
      <p:sp>
        <p:nvSpPr>
          <p:cNvPr id="5" name="Footer Placeholder 4"/>
          <p:cNvSpPr>
            <a:spLocks noGrp="1"/>
          </p:cNvSpPr>
          <p:nvPr>
            <p:ph type="ftr" sz="quarter" idx="11"/>
          </p:nvPr>
        </p:nvSpPr>
        <p:spPr/>
        <p:txBody>
          <a:bodyPr rtlCol="0"/>
          <a:lstStyle>
            <a:lvl1pPr defTabSz="914353" fontAlgn="auto">
              <a:spcBef>
                <a:spcPts val="0"/>
              </a:spcBef>
              <a:spcAft>
                <a:spcPts val="0"/>
              </a:spcAft>
              <a:defRPr>
                <a:solidFill>
                  <a:prstClr val="white">
                    <a:tint val="75000"/>
                  </a:prst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D8F0976A-BA92-4F4B-90EB-5687DE438078}" type="slidenum">
              <a:rPr lang="en-US" altLang="en-US"/>
              <a:pPr/>
              <a:t>‹#›</a:t>
            </a:fld>
            <a:endParaRPr lang="en-US" altLang="en-US" dirty="0"/>
          </a:p>
        </p:txBody>
      </p:sp>
    </p:spTree>
    <p:extLst>
      <p:ext uri="{BB962C8B-B14F-4D97-AF65-F5344CB8AC3E}">
        <p14:creationId xmlns:p14="http://schemas.microsoft.com/office/powerpoint/2010/main" val="3119687736"/>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rtlCol="0"/>
          <a:lstStyle>
            <a:lvl1pPr defTabSz="914353" fontAlgn="auto">
              <a:spcBef>
                <a:spcPts val="0"/>
              </a:spcBef>
              <a:spcAft>
                <a:spcPts val="0"/>
              </a:spcAft>
              <a:defRPr>
                <a:solidFill>
                  <a:prstClr val="white">
                    <a:tint val="75000"/>
                  </a:prstClr>
                </a:solidFill>
                <a:latin typeface="+mn-lt"/>
                <a:ea typeface="+mn-ea"/>
                <a:cs typeface="+mn-cs"/>
              </a:defRPr>
            </a:lvl1pPr>
          </a:lstStyle>
          <a:p>
            <a:pPr>
              <a:defRPr/>
            </a:pPr>
            <a:fld id="{E13CC10E-A05A-461D-B798-3C42291E403C}" type="datetime1">
              <a:rPr lang="en-US"/>
              <a:pPr>
                <a:defRPr/>
              </a:pPr>
              <a:t>10/28/2025</a:t>
            </a:fld>
            <a:endParaRPr lang="en-US" dirty="0"/>
          </a:p>
        </p:txBody>
      </p:sp>
      <p:sp>
        <p:nvSpPr>
          <p:cNvPr id="5" name="Footer Placeholder 4"/>
          <p:cNvSpPr>
            <a:spLocks noGrp="1"/>
          </p:cNvSpPr>
          <p:nvPr>
            <p:ph type="ftr" sz="quarter" idx="11"/>
          </p:nvPr>
        </p:nvSpPr>
        <p:spPr/>
        <p:txBody>
          <a:bodyPr rtlCol="0"/>
          <a:lstStyle>
            <a:lvl1pPr defTabSz="914353" fontAlgn="auto">
              <a:spcBef>
                <a:spcPts val="0"/>
              </a:spcBef>
              <a:spcAft>
                <a:spcPts val="0"/>
              </a:spcAft>
              <a:defRPr>
                <a:solidFill>
                  <a:prstClr val="white">
                    <a:tint val="75000"/>
                  </a:prst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BB32648E-B83D-4248-8885-108CFF980D3C}" type="slidenum">
              <a:rPr lang="en-US" altLang="en-US"/>
              <a:pPr/>
              <a:t>‹#›</a:t>
            </a:fld>
            <a:endParaRPr lang="en-US" altLang="en-US" dirty="0"/>
          </a:p>
        </p:txBody>
      </p:sp>
    </p:spTree>
    <p:extLst>
      <p:ext uri="{BB962C8B-B14F-4D97-AF65-F5344CB8AC3E}">
        <p14:creationId xmlns:p14="http://schemas.microsoft.com/office/powerpoint/2010/main" val="336818901"/>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685800"/>
            <a:ext cx="9161463" cy="76200"/>
          </a:xfrm>
          <a:prstGeom prst="rect">
            <a:avLst/>
          </a:prstGeom>
          <a:solidFill>
            <a:srgbClr val="AE0B1D"/>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endParaRPr lang="en-US" altLang="en-US" dirty="0">
              <a:solidFill>
                <a:srgbClr val="FFFFFF"/>
              </a:solidFill>
              <a:ea typeface="ＭＳ Ｐゴシック" panose="020B0600070205080204" pitchFamily="34" charset="-128"/>
            </a:endParaRPr>
          </a:p>
        </p:txBody>
      </p:sp>
      <p:sp>
        <p:nvSpPr>
          <p:cNvPr id="2" name="Title 1"/>
          <p:cNvSpPr>
            <a:spLocks noGrp="1"/>
          </p:cNvSpPr>
          <p:nvPr>
            <p:ph type="title"/>
          </p:nvPr>
        </p:nvSpPr>
        <p:spPr>
          <a:xfrm>
            <a:off x="457200" y="122238"/>
            <a:ext cx="8229600" cy="487362"/>
          </a:xfrm>
          <a:prstGeom prst="rect">
            <a:avLst/>
          </a:prstGeom>
        </p:spPr>
        <p:txBody>
          <a:bodyPr>
            <a:noAutofit/>
          </a:bodyPr>
          <a:lstStyle>
            <a:lvl1pPr>
              <a:defRPr sz="2800">
                <a:latin typeface="Century Gothic" pitchFamily="34" charset="0"/>
              </a:defRPr>
            </a:lvl1pPr>
          </a:lstStyle>
          <a:p>
            <a:r>
              <a:rPr lang="en-US" dirty="0"/>
              <a:t>Click to edit Master title style</a:t>
            </a:r>
          </a:p>
        </p:txBody>
      </p:sp>
    </p:spTree>
    <p:extLst>
      <p:ext uri="{BB962C8B-B14F-4D97-AF65-F5344CB8AC3E}">
        <p14:creationId xmlns:p14="http://schemas.microsoft.com/office/powerpoint/2010/main" val="3576317072"/>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685800"/>
            <a:ext cx="9161463" cy="76200"/>
          </a:xfrm>
          <a:prstGeom prst="rect">
            <a:avLst/>
          </a:prstGeom>
          <a:solidFill>
            <a:srgbClr val="AE0B1D"/>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endParaRPr lang="en-US" altLang="en-US" dirty="0">
              <a:solidFill>
                <a:srgbClr val="FFFFFF"/>
              </a:solidFill>
              <a:ea typeface="ＭＳ Ｐゴシック" panose="020B0600070205080204" pitchFamily="34" charset="-128"/>
            </a:endParaRPr>
          </a:p>
        </p:txBody>
      </p:sp>
      <p:sp>
        <p:nvSpPr>
          <p:cNvPr id="2" name="Title 1"/>
          <p:cNvSpPr>
            <a:spLocks noGrp="1"/>
          </p:cNvSpPr>
          <p:nvPr>
            <p:ph type="title"/>
          </p:nvPr>
        </p:nvSpPr>
        <p:spPr>
          <a:xfrm>
            <a:off x="457200" y="122238"/>
            <a:ext cx="8229600" cy="487362"/>
          </a:xfrm>
          <a:prstGeom prst="rect">
            <a:avLst/>
          </a:prstGeom>
        </p:spPr>
        <p:txBody>
          <a:bodyPr>
            <a:noAutofit/>
          </a:bodyPr>
          <a:lstStyle>
            <a:lvl1pPr>
              <a:defRPr sz="2800">
                <a:latin typeface="Century Gothic" pitchFamily="34" charset="0"/>
              </a:defRPr>
            </a:lvl1pPr>
          </a:lstStyle>
          <a:p>
            <a:r>
              <a:rPr lang="en-US" dirty="0"/>
              <a:t>Click to edit Master title style</a:t>
            </a:r>
          </a:p>
        </p:txBody>
      </p:sp>
    </p:spTree>
    <p:extLst>
      <p:ext uri="{BB962C8B-B14F-4D97-AF65-F5344CB8AC3E}">
        <p14:creationId xmlns:p14="http://schemas.microsoft.com/office/powerpoint/2010/main" val="2333794227"/>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685800"/>
            <a:ext cx="9161463" cy="76200"/>
          </a:xfrm>
          <a:prstGeom prst="rect">
            <a:avLst/>
          </a:prstGeom>
          <a:solidFill>
            <a:srgbClr val="AE0B1D"/>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endParaRPr lang="en-US" altLang="en-US" dirty="0">
              <a:solidFill>
                <a:srgbClr val="FFFFFF"/>
              </a:solidFill>
              <a:ea typeface="ＭＳ Ｐゴシック" panose="020B0600070205080204" pitchFamily="34" charset="-128"/>
            </a:endParaRPr>
          </a:p>
        </p:txBody>
      </p:sp>
      <p:sp>
        <p:nvSpPr>
          <p:cNvPr id="2" name="Title 1"/>
          <p:cNvSpPr>
            <a:spLocks noGrp="1"/>
          </p:cNvSpPr>
          <p:nvPr>
            <p:ph type="title"/>
          </p:nvPr>
        </p:nvSpPr>
        <p:spPr>
          <a:xfrm>
            <a:off x="457200" y="122238"/>
            <a:ext cx="8229600" cy="487362"/>
          </a:xfrm>
          <a:prstGeom prst="rect">
            <a:avLst/>
          </a:prstGeom>
        </p:spPr>
        <p:txBody>
          <a:bodyPr>
            <a:noAutofit/>
          </a:bodyPr>
          <a:lstStyle>
            <a:lvl1pPr>
              <a:defRPr sz="2800">
                <a:latin typeface="Century Gothic" pitchFamily="34" charset="0"/>
              </a:defRPr>
            </a:lvl1pPr>
          </a:lstStyle>
          <a:p>
            <a:r>
              <a:rPr lang="en-US" dirty="0"/>
              <a:t>Click to edit Master title style</a:t>
            </a:r>
          </a:p>
        </p:txBody>
      </p:sp>
    </p:spTree>
    <p:extLst>
      <p:ext uri="{BB962C8B-B14F-4D97-AF65-F5344CB8AC3E}">
        <p14:creationId xmlns:p14="http://schemas.microsoft.com/office/powerpoint/2010/main" val="2682151941"/>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685800"/>
            <a:ext cx="9161463" cy="76200"/>
          </a:xfrm>
          <a:prstGeom prst="rect">
            <a:avLst/>
          </a:prstGeom>
          <a:solidFill>
            <a:srgbClr val="AE0B1D"/>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endParaRPr lang="en-US" altLang="en-US" dirty="0">
              <a:solidFill>
                <a:srgbClr val="FFFFFF"/>
              </a:solidFill>
              <a:ea typeface="ＭＳ Ｐゴシック" panose="020B0600070205080204" pitchFamily="34" charset="-128"/>
            </a:endParaRPr>
          </a:p>
        </p:txBody>
      </p:sp>
      <p:sp>
        <p:nvSpPr>
          <p:cNvPr id="2" name="Title 1"/>
          <p:cNvSpPr>
            <a:spLocks noGrp="1"/>
          </p:cNvSpPr>
          <p:nvPr>
            <p:ph type="title"/>
          </p:nvPr>
        </p:nvSpPr>
        <p:spPr>
          <a:xfrm>
            <a:off x="457200" y="122238"/>
            <a:ext cx="8229600" cy="487362"/>
          </a:xfrm>
          <a:prstGeom prst="rect">
            <a:avLst/>
          </a:prstGeom>
        </p:spPr>
        <p:txBody>
          <a:bodyPr>
            <a:noAutofit/>
          </a:bodyPr>
          <a:lstStyle>
            <a:lvl1pPr>
              <a:defRPr sz="2800">
                <a:latin typeface="Century Gothic" pitchFamily="34" charset="0"/>
              </a:defRPr>
            </a:lvl1pPr>
          </a:lstStyle>
          <a:p>
            <a:r>
              <a:rPr lang="en-US" dirty="0"/>
              <a:t>Click to edit Master title style</a:t>
            </a:r>
          </a:p>
        </p:txBody>
      </p:sp>
    </p:spTree>
    <p:extLst>
      <p:ext uri="{BB962C8B-B14F-4D97-AF65-F5344CB8AC3E}">
        <p14:creationId xmlns:p14="http://schemas.microsoft.com/office/powerpoint/2010/main" val="188741731"/>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685800"/>
            <a:ext cx="9161463" cy="76200"/>
          </a:xfrm>
          <a:prstGeom prst="rect">
            <a:avLst/>
          </a:prstGeom>
          <a:solidFill>
            <a:srgbClr val="AE0B1D"/>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endParaRPr lang="en-US" altLang="en-US" dirty="0">
              <a:solidFill>
                <a:srgbClr val="FFFFFF"/>
              </a:solidFill>
              <a:ea typeface="ＭＳ Ｐゴシック" panose="020B0600070205080204" pitchFamily="34" charset="-128"/>
            </a:endParaRPr>
          </a:p>
        </p:txBody>
      </p:sp>
      <p:sp>
        <p:nvSpPr>
          <p:cNvPr id="2" name="Title 1"/>
          <p:cNvSpPr>
            <a:spLocks noGrp="1"/>
          </p:cNvSpPr>
          <p:nvPr>
            <p:ph type="title"/>
          </p:nvPr>
        </p:nvSpPr>
        <p:spPr>
          <a:xfrm>
            <a:off x="457200" y="122238"/>
            <a:ext cx="8229600" cy="487362"/>
          </a:xfrm>
          <a:prstGeom prst="rect">
            <a:avLst/>
          </a:prstGeom>
        </p:spPr>
        <p:txBody>
          <a:bodyPr>
            <a:noAutofit/>
          </a:bodyPr>
          <a:lstStyle>
            <a:lvl1pPr>
              <a:defRPr sz="2800">
                <a:latin typeface="Century Gothic" pitchFamily="34" charset="0"/>
              </a:defRPr>
            </a:lvl1pPr>
          </a:lstStyle>
          <a:p>
            <a:r>
              <a:rPr lang="en-US" dirty="0"/>
              <a:t>Click to edit Master title style</a:t>
            </a:r>
          </a:p>
        </p:txBody>
      </p:sp>
    </p:spTree>
    <p:extLst>
      <p:ext uri="{BB962C8B-B14F-4D97-AF65-F5344CB8AC3E}">
        <p14:creationId xmlns:p14="http://schemas.microsoft.com/office/powerpoint/2010/main" val="3321730040"/>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685800"/>
            <a:ext cx="9161463" cy="76200"/>
          </a:xfrm>
          <a:prstGeom prst="rect">
            <a:avLst/>
          </a:prstGeom>
          <a:solidFill>
            <a:srgbClr val="AE0B1D"/>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endParaRPr lang="en-US" altLang="en-US" dirty="0">
              <a:solidFill>
                <a:srgbClr val="FFFFFF"/>
              </a:solidFill>
              <a:ea typeface="ＭＳ Ｐゴシック" panose="020B0600070205080204" pitchFamily="34" charset="-128"/>
            </a:endParaRPr>
          </a:p>
        </p:txBody>
      </p:sp>
      <p:sp>
        <p:nvSpPr>
          <p:cNvPr id="2" name="Title 1"/>
          <p:cNvSpPr>
            <a:spLocks noGrp="1"/>
          </p:cNvSpPr>
          <p:nvPr>
            <p:ph type="title"/>
          </p:nvPr>
        </p:nvSpPr>
        <p:spPr>
          <a:xfrm>
            <a:off x="457200" y="122238"/>
            <a:ext cx="8229600" cy="487362"/>
          </a:xfrm>
          <a:prstGeom prst="rect">
            <a:avLst/>
          </a:prstGeom>
        </p:spPr>
        <p:txBody>
          <a:bodyPr>
            <a:noAutofit/>
          </a:bodyPr>
          <a:lstStyle>
            <a:lvl1pPr>
              <a:defRPr sz="2800">
                <a:latin typeface="Century Gothic" pitchFamily="34" charset="0"/>
              </a:defRPr>
            </a:lvl1pPr>
          </a:lstStyle>
          <a:p>
            <a:r>
              <a:rPr lang="en-US" dirty="0"/>
              <a:t>Click to edit Master title style</a:t>
            </a:r>
          </a:p>
        </p:txBody>
      </p:sp>
    </p:spTree>
    <p:extLst>
      <p:ext uri="{BB962C8B-B14F-4D97-AF65-F5344CB8AC3E}">
        <p14:creationId xmlns:p14="http://schemas.microsoft.com/office/powerpoint/2010/main" val="2421406618"/>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685800"/>
            <a:ext cx="9161463" cy="76200"/>
          </a:xfrm>
          <a:prstGeom prst="rect">
            <a:avLst/>
          </a:prstGeom>
          <a:solidFill>
            <a:srgbClr val="AE0B1D"/>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endParaRPr lang="en-US" altLang="en-US" dirty="0">
              <a:solidFill>
                <a:srgbClr val="FFFFFF"/>
              </a:solidFill>
              <a:ea typeface="ＭＳ Ｐゴシック" panose="020B0600070205080204" pitchFamily="34" charset="-128"/>
            </a:endParaRPr>
          </a:p>
        </p:txBody>
      </p:sp>
      <p:sp>
        <p:nvSpPr>
          <p:cNvPr id="2" name="Title 1"/>
          <p:cNvSpPr>
            <a:spLocks noGrp="1"/>
          </p:cNvSpPr>
          <p:nvPr>
            <p:ph type="title"/>
          </p:nvPr>
        </p:nvSpPr>
        <p:spPr>
          <a:xfrm>
            <a:off x="457200" y="122238"/>
            <a:ext cx="8229600" cy="487362"/>
          </a:xfrm>
          <a:prstGeom prst="rect">
            <a:avLst/>
          </a:prstGeom>
        </p:spPr>
        <p:txBody>
          <a:bodyPr>
            <a:noAutofit/>
          </a:bodyPr>
          <a:lstStyle>
            <a:lvl1pPr>
              <a:defRPr sz="2800">
                <a:latin typeface="Century Gothic" pitchFamily="34" charset="0"/>
              </a:defRPr>
            </a:lvl1pPr>
          </a:lstStyle>
          <a:p>
            <a:r>
              <a:rPr lang="en-US" dirty="0"/>
              <a:t>Click to edit Master title style</a:t>
            </a:r>
          </a:p>
        </p:txBody>
      </p:sp>
    </p:spTree>
    <p:extLst>
      <p:ext uri="{BB962C8B-B14F-4D97-AF65-F5344CB8AC3E}">
        <p14:creationId xmlns:p14="http://schemas.microsoft.com/office/powerpoint/2010/main" val="84641656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CA22938-7182-4FAA-B49A-CDBFA19BDD07}" type="datetime1">
              <a:rPr lang="en-US"/>
              <a:pPr>
                <a:defRPr/>
              </a:pPr>
              <a:t>10/28/2025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90763229-0549-403F-97A2-3C84EA030C4A}" type="slidenum">
              <a:rPr lang="en-US" altLang="en-US"/>
              <a:pPr/>
              <a:t>‹#›</a:t>
            </a:fld>
            <a:endParaRPr lang="en-US" altLang="en-US" dirty="0"/>
          </a:p>
        </p:txBody>
      </p:sp>
    </p:spTree>
    <p:extLst>
      <p:ext uri="{BB962C8B-B14F-4D97-AF65-F5344CB8AC3E}">
        <p14:creationId xmlns:p14="http://schemas.microsoft.com/office/powerpoint/2010/main" val="9868534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fld id="{CE9BCB4F-1F84-4C26-847A-015A8D735D55}" type="datetime1">
              <a:rPr lang="en-US"/>
              <a:pPr>
                <a:defRPr/>
              </a:pPr>
              <a:t>10/28/2025</a:t>
            </a:fld>
            <a:endParaRPr lang="en-US" dirty="0"/>
          </a:p>
        </p:txBody>
      </p:sp>
      <p:sp>
        <p:nvSpPr>
          <p:cNvPr id="5" name="Footer Placeholder 4"/>
          <p:cNvSpPr>
            <a:spLocks noGrp="1"/>
          </p:cNvSpPr>
          <p:nvPr>
            <p:ph type="ftr" sz="quarter" idx="11"/>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C1DDE84F-3D62-4DC9-9C82-13B1D4A6E03B}" type="slidenum">
              <a:rPr lang="en-US" altLang="en-US"/>
              <a:pPr/>
              <a:t>‹#›</a:t>
            </a:fld>
            <a:endParaRPr lang="en-US" altLang="en-US" dirty="0"/>
          </a:p>
        </p:txBody>
      </p:sp>
    </p:spTree>
    <p:extLst>
      <p:ext uri="{BB962C8B-B14F-4D97-AF65-F5344CB8AC3E}">
        <p14:creationId xmlns:p14="http://schemas.microsoft.com/office/powerpoint/2010/main" val="340094490"/>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990600"/>
            <a:ext cx="9161463" cy="76200"/>
          </a:xfrm>
          <a:prstGeom prst="rect">
            <a:avLst/>
          </a:prstGeom>
          <a:solidFill>
            <a:srgbClr val="00B0F0"/>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endParaRPr lang="en-US" altLang="en-US" dirty="0">
              <a:solidFill>
                <a:srgbClr val="000000"/>
              </a:solidFill>
              <a:ea typeface="ＭＳ Ｐゴシック" panose="020B0600070205080204" pitchFamily="34" charset="-128"/>
            </a:endParaRPr>
          </a:p>
        </p:txBody>
      </p:sp>
      <p:pic>
        <p:nvPicPr>
          <p:cNvPr id="5" name="Picture 7" descr="Seven50Final.png"/>
          <p:cNvPicPr>
            <a:picLocks noChangeAspect="1"/>
          </p:cNvPicPr>
          <p:nvPr userDrawn="1"/>
        </p:nvPicPr>
        <p:blipFill>
          <a:blip r:embed="rId2">
            <a:extLst>
              <a:ext uri="{28A0092B-C50C-407E-A947-70E740481C1C}">
                <a14:useLocalDpi xmlns:a14="http://schemas.microsoft.com/office/drawing/2010/main" val="0"/>
              </a:ext>
            </a:extLst>
          </a:blip>
          <a:srcRect t="16667" b="28645"/>
          <a:stretch>
            <a:fillRect/>
          </a:stretch>
        </p:blipFill>
        <p:spPr bwMode="auto">
          <a:xfrm>
            <a:off x="7391400" y="5916613"/>
            <a:ext cx="16002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fld id="{AC68DBD3-90B7-499E-86FD-2688AF7F292D}" type="datetime1">
              <a:rPr lang="en-US"/>
              <a:pPr>
                <a:defRPr/>
              </a:pPr>
              <a:t>10/28/2025</a:t>
            </a:fld>
            <a:endParaRPr lang="en-US" dirty="0"/>
          </a:p>
        </p:txBody>
      </p:sp>
      <p:sp>
        <p:nvSpPr>
          <p:cNvPr id="7" name="Footer Placeholder 4"/>
          <p:cNvSpPr>
            <a:spLocks noGrp="1"/>
          </p:cNvSpPr>
          <p:nvPr>
            <p:ph type="ftr" sz="quarter" idx="11"/>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fld id="{5F12FEA5-559F-40B2-A3A2-BBAA088DF821}" type="slidenum">
              <a:rPr lang="en-US" altLang="en-US"/>
              <a:pPr/>
              <a:t>‹#›</a:t>
            </a:fld>
            <a:endParaRPr lang="en-US" altLang="en-US" dirty="0"/>
          </a:p>
        </p:txBody>
      </p:sp>
    </p:spTree>
    <p:extLst>
      <p:ext uri="{BB962C8B-B14F-4D97-AF65-F5344CB8AC3E}">
        <p14:creationId xmlns:p14="http://schemas.microsoft.com/office/powerpoint/2010/main" val="4038457231"/>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fld id="{716CAF35-5EAC-42BD-AA4E-79C2BF77A354}" type="datetime1">
              <a:rPr lang="en-US"/>
              <a:pPr>
                <a:defRPr/>
              </a:pPr>
              <a:t>10/28/2025</a:t>
            </a:fld>
            <a:endParaRPr lang="en-US" dirty="0"/>
          </a:p>
        </p:txBody>
      </p:sp>
      <p:sp>
        <p:nvSpPr>
          <p:cNvPr id="5" name="Footer Placeholder 4"/>
          <p:cNvSpPr>
            <a:spLocks noGrp="1"/>
          </p:cNvSpPr>
          <p:nvPr>
            <p:ph type="ftr" sz="quarter" idx="11"/>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B6B679B0-7365-4EC7-986F-853E66321C66}" type="slidenum">
              <a:rPr lang="en-US" altLang="en-US"/>
              <a:pPr/>
              <a:t>‹#›</a:t>
            </a:fld>
            <a:endParaRPr lang="en-US" altLang="en-US" dirty="0"/>
          </a:p>
        </p:txBody>
      </p:sp>
    </p:spTree>
    <p:extLst>
      <p:ext uri="{BB962C8B-B14F-4D97-AF65-F5344CB8AC3E}">
        <p14:creationId xmlns:p14="http://schemas.microsoft.com/office/powerpoint/2010/main" val="1217610748"/>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0" y="838200"/>
            <a:ext cx="9161463" cy="76200"/>
          </a:xfrm>
          <a:prstGeom prst="rect">
            <a:avLst/>
          </a:prstGeom>
          <a:solidFill>
            <a:srgbClr val="00B0F0"/>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endParaRPr lang="en-US" altLang="en-US" dirty="0">
              <a:solidFill>
                <a:srgbClr val="000000"/>
              </a:solidFill>
              <a:ea typeface="ＭＳ Ｐゴシック" panose="020B0600070205080204" pitchFamily="34" charset="-128"/>
            </a:endParaRPr>
          </a:p>
        </p:txBody>
      </p:sp>
      <p:pic>
        <p:nvPicPr>
          <p:cNvPr id="6" name="Picture 7" descr="Seven50Final.png"/>
          <p:cNvPicPr>
            <a:picLocks noChangeAspect="1"/>
          </p:cNvPicPr>
          <p:nvPr userDrawn="1"/>
        </p:nvPicPr>
        <p:blipFill>
          <a:blip r:embed="rId2">
            <a:extLst>
              <a:ext uri="{28A0092B-C50C-407E-A947-70E740481C1C}">
                <a14:useLocalDpi xmlns:a14="http://schemas.microsoft.com/office/drawing/2010/main" val="0"/>
              </a:ext>
            </a:extLst>
          </a:blip>
          <a:srcRect t="16667" b="28645"/>
          <a:stretch>
            <a:fillRect/>
          </a:stretch>
        </p:blipFill>
        <p:spPr bwMode="auto">
          <a:xfrm>
            <a:off x="7391400" y="5916613"/>
            <a:ext cx="16002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a:t>Click to edit Master title style</a:t>
            </a:r>
          </a:p>
        </p:txBody>
      </p:sp>
      <p:sp>
        <p:nvSpPr>
          <p:cNvPr id="3" name="Content Placeholder 2"/>
          <p:cNvSpPr>
            <a:spLocks noGrp="1"/>
          </p:cNvSpPr>
          <p:nvPr>
            <p:ph sz="half" idx="1"/>
          </p:nvPr>
        </p:nvSpPr>
        <p:spPr>
          <a:xfrm>
            <a:off x="457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fld id="{BC371425-80CE-4D40-9AAF-FF0839E485C0}" type="datetime1">
              <a:rPr lang="en-US"/>
              <a:pPr>
                <a:defRPr/>
              </a:pPr>
              <a:t>10/28/2025</a:t>
            </a:fld>
            <a:endParaRPr lang="en-US" dirty="0"/>
          </a:p>
        </p:txBody>
      </p:sp>
      <p:sp>
        <p:nvSpPr>
          <p:cNvPr id="8" name="Footer Placeholder 5"/>
          <p:cNvSpPr>
            <a:spLocks noGrp="1"/>
          </p:cNvSpPr>
          <p:nvPr>
            <p:ph type="ftr" sz="quarter" idx="11"/>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fld id="{E868F192-78BC-4872-89B2-236307AFF2DC}" type="slidenum">
              <a:rPr lang="en-US" altLang="en-US"/>
              <a:pPr/>
              <a:t>‹#›</a:t>
            </a:fld>
            <a:endParaRPr lang="en-US" altLang="en-US" dirty="0"/>
          </a:p>
        </p:txBody>
      </p:sp>
    </p:spTree>
    <p:extLst>
      <p:ext uri="{BB962C8B-B14F-4D97-AF65-F5344CB8AC3E}">
        <p14:creationId xmlns:p14="http://schemas.microsoft.com/office/powerpoint/2010/main" val="2087046223"/>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 descr="Seven50Final.png"/>
          <p:cNvPicPr>
            <a:picLocks noChangeAspect="1"/>
          </p:cNvPicPr>
          <p:nvPr userDrawn="1"/>
        </p:nvPicPr>
        <p:blipFill>
          <a:blip r:embed="rId2">
            <a:extLst>
              <a:ext uri="{28A0092B-C50C-407E-A947-70E740481C1C}">
                <a14:useLocalDpi xmlns:a14="http://schemas.microsoft.com/office/drawing/2010/main" val="0"/>
              </a:ext>
            </a:extLst>
          </a:blip>
          <a:srcRect t="16667" b="28645"/>
          <a:stretch>
            <a:fillRect/>
          </a:stretch>
        </p:blipFill>
        <p:spPr bwMode="auto">
          <a:xfrm>
            <a:off x="7391400" y="5916613"/>
            <a:ext cx="16002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fld id="{A51F5087-1924-4073-A820-5656EF4138A8}" type="datetime1">
              <a:rPr lang="en-US"/>
              <a:pPr>
                <a:defRPr/>
              </a:pPr>
              <a:t>10/28/2025</a:t>
            </a:fld>
            <a:endParaRPr lang="en-US" dirty="0"/>
          </a:p>
        </p:txBody>
      </p:sp>
      <p:sp>
        <p:nvSpPr>
          <p:cNvPr id="9" name="Footer Placeholder 7"/>
          <p:cNvSpPr>
            <a:spLocks noGrp="1"/>
          </p:cNvSpPr>
          <p:nvPr>
            <p:ph type="ftr" sz="quarter" idx="11"/>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fld id="{D96EBBDB-AE51-4FB1-BC71-5906B23FACA3}" type="slidenum">
              <a:rPr lang="en-US" altLang="en-US"/>
              <a:pPr/>
              <a:t>‹#›</a:t>
            </a:fld>
            <a:endParaRPr lang="en-US" altLang="en-US" dirty="0"/>
          </a:p>
        </p:txBody>
      </p:sp>
    </p:spTree>
    <p:extLst>
      <p:ext uri="{BB962C8B-B14F-4D97-AF65-F5344CB8AC3E}">
        <p14:creationId xmlns:p14="http://schemas.microsoft.com/office/powerpoint/2010/main" val="3878184178"/>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Seven50Final.png"/>
          <p:cNvPicPr>
            <a:picLocks noChangeAspect="1"/>
          </p:cNvPicPr>
          <p:nvPr userDrawn="1"/>
        </p:nvPicPr>
        <p:blipFill>
          <a:blip r:embed="rId2">
            <a:extLst>
              <a:ext uri="{28A0092B-C50C-407E-A947-70E740481C1C}">
                <a14:useLocalDpi xmlns:a14="http://schemas.microsoft.com/office/drawing/2010/main" val="0"/>
              </a:ext>
            </a:extLst>
          </a:blip>
          <a:srcRect t="16667" b="28645"/>
          <a:stretch>
            <a:fillRect/>
          </a:stretch>
        </p:blipFill>
        <p:spPr bwMode="auto">
          <a:xfrm>
            <a:off x="7391400" y="5916613"/>
            <a:ext cx="16002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8"/>
          <p:cNvSpPr>
            <a:spLocks noChangeArrowheads="1"/>
          </p:cNvSpPr>
          <p:nvPr userDrawn="1"/>
        </p:nvSpPr>
        <p:spPr bwMode="auto">
          <a:xfrm>
            <a:off x="0" y="838200"/>
            <a:ext cx="9161463" cy="76200"/>
          </a:xfrm>
          <a:prstGeom prst="rect">
            <a:avLst/>
          </a:prstGeom>
          <a:solidFill>
            <a:srgbClr val="00B0F0"/>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endParaRPr lang="en-US" altLang="en-US" dirty="0">
              <a:solidFill>
                <a:srgbClr val="000000"/>
              </a:solidFill>
              <a:ea typeface="ＭＳ Ｐゴシック" panose="020B0600070205080204" pitchFamily="34" charset="-128"/>
            </a:endParaRPr>
          </a:p>
        </p:txBody>
      </p:sp>
      <p:sp>
        <p:nvSpPr>
          <p:cNvPr id="2" name="Title 1"/>
          <p:cNvSpPr>
            <a:spLocks noGrp="1"/>
          </p:cNvSpPr>
          <p:nvPr>
            <p:ph type="title"/>
          </p:nvPr>
        </p:nvSpPr>
        <p:spPr>
          <a:xfrm>
            <a:off x="457200" y="76200"/>
            <a:ext cx="8229600" cy="685800"/>
          </a:xfrm>
        </p:spPr>
        <p:txBody>
          <a:bodyPr/>
          <a:lstStyle/>
          <a:p>
            <a:r>
              <a:rPr lang="en-US"/>
              <a:t>Click to edit Master title style</a:t>
            </a:r>
          </a:p>
        </p:txBody>
      </p:sp>
      <p:sp>
        <p:nvSpPr>
          <p:cNvPr id="5" name="Date Placeholder 2"/>
          <p:cNvSpPr>
            <a:spLocks noGrp="1"/>
          </p:cNvSpPr>
          <p:nvPr>
            <p:ph type="dt" sz="half" idx="10"/>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fld id="{12D770C5-0F6C-45F9-9E5D-15BE0958DA58}" type="datetime1">
              <a:rPr lang="en-US"/>
              <a:pPr>
                <a:defRPr/>
              </a:pPr>
              <a:t>10/28/2025</a:t>
            </a:fld>
            <a:endParaRPr lang="en-US" dirty="0"/>
          </a:p>
        </p:txBody>
      </p:sp>
      <p:sp>
        <p:nvSpPr>
          <p:cNvPr id="6" name="Footer Placeholder 3"/>
          <p:cNvSpPr>
            <a:spLocks noGrp="1"/>
          </p:cNvSpPr>
          <p:nvPr>
            <p:ph type="ftr" sz="quarter" idx="11"/>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fld id="{72763940-BF7A-435A-8053-92417EDE3696}" type="slidenum">
              <a:rPr lang="en-US" altLang="en-US"/>
              <a:pPr/>
              <a:t>‹#›</a:t>
            </a:fld>
            <a:endParaRPr lang="en-US" altLang="en-US" dirty="0"/>
          </a:p>
        </p:txBody>
      </p:sp>
    </p:spTree>
    <p:extLst>
      <p:ext uri="{BB962C8B-B14F-4D97-AF65-F5344CB8AC3E}">
        <p14:creationId xmlns:p14="http://schemas.microsoft.com/office/powerpoint/2010/main" val="1567545674"/>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fld id="{2844EECC-7684-4615-B2B1-003569B3CDD7}" type="datetime1">
              <a:rPr lang="en-US"/>
              <a:pPr>
                <a:defRPr/>
              </a:pPr>
              <a:t>10/28/2025</a:t>
            </a:fld>
            <a:endParaRPr lang="en-US" dirty="0"/>
          </a:p>
        </p:txBody>
      </p:sp>
      <p:sp>
        <p:nvSpPr>
          <p:cNvPr id="3" name="Footer Placeholder 2"/>
          <p:cNvSpPr>
            <a:spLocks noGrp="1"/>
          </p:cNvSpPr>
          <p:nvPr>
            <p:ph type="ftr" sz="quarter" idx="11"/>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fld id="{8509420F-E6C2-439B-A69E-7E15C4452317}" type="slidenum">
              <a:rPr lang="en-US" altLang="en-US"/>
              <a:pPr/>
              <a:t>‹#›</a:t>
            </a:fld>
            <a:endParaRPr lang="en-US" altLang="en-US" dirty="0"/>
          </a:p>
        </p:txBody>
      </p:sp>
    </p:spTree>
    <p:extLst>
      <p:ext uri="{BB962C8B-B14F-4D97-AF65-F5344CB8AC3E}">
        <p14:creationId xmlns:p14="http://schemas.microsoft.com/office/powerpoint/2010/main" val="2560012505"/>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fld id="{9D3F2A6B-3708-475B-B178-A91A7C49374A}" type="datetime1">
              <a:rPr lang="en-US"/>
              <a:pPr>
                <a:defRPr/>
              </a:pPr>
              <a:t>10/28/2025</a:t>
            </a:fld>
            <a:endParaRPr lang="en-US" dirty="0"/>
          </a:p>
        </p:txBody>
      </p:sp>
      <p:sp>
        <p:nvSpPr>
          <p:cNvPr id="6" name="Footer Placeholder 5"/>
          <p:cNvSpPr>
            <a:spLocks noGrp="1"/>
          </p:cNvSpPr>
          <p:nvPr>
            <p:ph type="ftr" sz="quarter" idx="11"/>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fld id="{BB42D9E5-95AE-4EE4-BD65-2159D5443D03}" type="slidenum">
              <a:rPr lang="en-US" altLang="en-US"/>
              <a:pPr/>
              <a:t>‹#›</a:t>
            </a:fld>
            <a:endParaRPr lang="en-US" altLang="en-US" dirty="0"/>
          </a:p>
        </p:txBody>
      </p:sp>
    </p:spTree>
    <p:extLst>
      <p:ext uri="{BB962C8B-B14F-4D97-AF65-F5344CB8AC3E}">
        <p14:creationId xmlns:p14="http://schemas.microsoft.com/office/powerpoint/2010/main" val="1129677567"/>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fld id="{BF230808-1A7D-4366-A8E5-F286FBBDADA9}" type="datetime1">
              <a:rPr lang="en-US"/>
              <a:pPr>
                <a:defRPr/>
              </a:pPr>
              <a:t>10/28/2025</a:t>
            </a:fld>
            <a:endParaRPr lang="en-US" dirty="0"/>
          </a:p>
        </p:txBody>
      </p:sp>
      <p:sp>
        <p:nvSpPr>
          <p:cNvPr id="6" name="Footer Placeholder 5"/>
          <p:cNvSpPr>
            <a:spLocks noGrp="1"/>
          </p:cNvSpPr>
          <p:nvPr>
            <p:ph type="ftr" sz="quarter" idx="11"/>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fld id="{0D1C1E12-B899-48D3-BE9F-FB2976F8C555}" type="slidenum">
              <a:rPr lang="en-US" altLang="en-US"/>
              <a:pPr/>
              <a:t>‹#›</a:t>
            </a:fld>
            <a:endParaRPr lang="en-US" altLang="en-US" dirty="0"/>
          </a:p>
        </p:txBody>
      </p:sp>
    </p:spTree>
    <p:extLst>
      <p:ext uri="{BB962C8B-B14F-4D97-AF65-F5344CB8AC3E}">
        <p14:creationId xmlns:p14="http://schemas.microsoft.com/office/powerpoint/2010/main" val="1657352224"/>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fld id="{81418A3F-43F0-4984-8354-42831BD24A56}" type="datetime1">
              <a:rPr lang="en-US"/>
              <a:pPr>
                <a:defRPr/>
              </a:pPr>
              <a:t>10/28/2025</a:t>
            </a:fld>
            <a:endParaRPr lang="en-US" dirty="0"/>
          </a:p>
        </p:txBody>
      </p:sp>
      <p:sp>
        <p:nvSpPr>
          <p:cNvPr id="5" name="Footer Placeholder 4"/>
          <p:cNvSpPr>
            <a:spLocks noGrp="1"/>
          </p:cNvSpPr>
          <p:nvPr>
            <p:ph type="ftr" sz="quarter" idx="11"/>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7A0ACB46-6488-4CE0-B824-B7115420FCC5}" type="slidenum">
              <a:rPr lang="en-US" altLang="en-US"/>
              <a:pPr/>
              <a:t>‹#›</a:t>
            </a:fld>
            <a:endParaRPr lang="en-US" altLang="en-US" dirty="0"/>
          </a:p>
        </p:txBody>
      </p:sp>
    </p:spTree>
    <p:extLst>
      <p:ext uri="{BB962C8B-B14F-4D97-AF65-F5344CB8AC3E}">
        <p14:creationId xmlns:p14="http://schemas.microsoft.com/office/powerpoint/2010/main" val="360670760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FD940FF-6795-4B8B-9819-CBEB427FB4D1}" type="datetime1">
              <a:rPr lang="en-US"/>
              <a:pPr>
                <a:defRPr/>
              </a:pPr>
              <a:t>10/28/2025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FEC7691E-D0F4-492F-AD46-C37A04704006}" type="slidenum">
              <a:rPr lang="en-US" altLang="en-US"/>
              <a:pPr/>
              <a:t>‹#›</a:t>
            </a:fld>
            <a:endParaRPr lang="en-US" altLang="en-US" dirty="0"/>
          </a:p>
        </p:txBody>
      </p:sp>
    </p:spTree>
    <p:extLst>
      <p:ext uri="{BB962C8B-B14F-4D97-AF65-F5344CB8AC3E}">
        <p14:creationId xmlns:p14="http://schemas.microsoft.com/office/powerpoint/2010/main" val="442043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fld id="{AED7871C-DC75-4CAC-BD21-D3F591878559}" type="datetime1">
              <a:rPr lang="en-US"/>
              <a:pPr>
                <a:defRPr/>
              </a:pPr>
              <a:t>10/28/2025</a:t>
            </a:fld>
            <a:endParaRPr lang="en-US" dirty="0"/>
          </a:p>
        </p:txBody>
      </p:sp>
      <p:sp>
        <p:nvSpPr>
          <p:cNvPr id="5" name="Footer Placeholder 4"/>
          <p:cNvSpPr>
            <a:spLocks noGrp="1"/>
          </p:cNvSpPr>
          <p:nvPr>
            <p:ph type="ftr" sz="quarter" idx="11"/>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19625C18-33ED-4EE0-8754-ABC725D67EE6}" type="slidenum">
              <a:rPr lang="en-US" altLang="en-US"/>
              <a:pPr/>
              <a:t>‹#›</a:t>
            </a:fld>
            <a:endParaRPr lang="en-US" altLang="en-US" dirty="0"/>
          </a:p>
        </p:txBody>
      </p:sp>
    </p:spTree>
    <p:extLst>
      <p:ext uri="{BB962C8B-B14F-4D97-AF65-F5344CB8AC3E}">
        <p14:creationId xmlns:p14="http://schemas.microsoft.com/office/powerpoint/2010/main" val="122503441"/>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685800"/>
            <a:ext cx="9161463" cy="76200"/>
          </a:xfrm>
          <a:prstGeom prst="rect">
            <a:avLst/>
          </a:prstGeom>
          <a:solidFill>
            <a:srgbClr val="AE0B1D"/>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endParaRPr lang="en-US" altLang="en-US" dirty="0">
              <a:solidFill>
                <a:srgbClr val="000000"/>
              </a:solidFill>
              <a:ea typeface="ＭＳ Ｐゴシック" panose="020B0600070205080204" pitchFamily="34" charset="-128"/>
            </a:endParaRPr>
          </a:p>
        </p:txBody>
      </p:sp>
      <p:sp>
        <p:nvSpPr>
          <p:cNvPr id="2" name="Title 1"/>
          <p:cNvSpPr>
            <a:spLocks noGrp="1"/>
          </p:cNvSpPr>
          <p:nvPr>
            <p:ph type="title"/>
          </p:nvPr>
        </p:nvSpPr>
        <p:spPr>
          <a:xfrm>
            <a:off x="457200" y="122238"/>
            <a:ext cx="8229600" cy="487362"/>
          </a:xfrm>
          <a:prstGeom prst="rect">
            <a:avLst/>
          </a:prstGeom>
        </p:spPr>
        <p:txBody>
          <a:bodyPr>
            <a:noAutofit/>
          </a:bodyPr>
          <a:lstStyle>
            <a:lvl1pPr>
              <a:defRPr sz="2800">
                <a:latin typeface="Century Gothic" pitchFamily="34" charset="0"/>
              </a:defRPr>
            </a:lvl1pPr>
          </a:lstStyle>
          <a:p>
            <a:r>
              <a:rPr lang="en-US" dirty="0"/>
              <a:t>Click to edit Master title style</a:t>
            </a:r>
          </a:p>
        </p:txBody>
      </p:sp>
    </p:spTree>
    <p:extLst>
      <p:ext uri="{BB962C8B-B14F-4D97-AF65-F5344CB8AC3E}">
        <p14:creationId xmlns:p14="http://schemas.microsoft.com/office/powerpoint/2010/main" val="3605099475"/>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685800"/>
            <a:ext cx="9161463" cy="76200"/>
          </a:xfrm>
          <a:prstGeom prst="rect">
            <a:avLst/>
          </a:prstGeom>
          <a:solidFill>
            <a:srgbClr val="AE0B1D"/>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endParaRPr lang="en-US" altLang="en-US" dirty="0">
              <a:solidFill>
                <a:srgbClr val="000000"/>
              </a:solidFill>
              <a:ea typeface="ＭＳ Ｐゴシック" panose="020B0600070205080204" pitchFamily="34" charset="-128"/>
            </a:endParaRPr>
          </a:p>
        </p:txBody>
      </p:sp>
      <p:sp>
        <p:nvSpPr>
          <p:cNvPr id="2" name="Title 1"/>
          <p:cNvSpPr>
            <a:spLocks noGrp="1"/>
          </p:cNvSpPr>
          <p:nvPr>
            <p:ph type="title"/>
          </p:nvPr>
        </p:nvSpPr>
        <p:spPr>
          <a:xfrm>
            <a:off x="457200" y="122238"/>
            <a:ext cx="8229600" cy="487362"/>
          </a:xfrm>
          <a:prstGeom prst="rect">
            <a:avLst/>
          </a:prstGeom>
        </p:spPr>
        <p:txBody>
          <a:bodyPr>
            <a:noAutofit/>
          </a:bodyPr>
          <a:lstStyle>
            <a:lvl1pPr>
              <a:defRPr sz="2800">
                <a:latin typeface="Century Gothic" pitchFamily="34" charset="0"/>
              </a:defRPr>
            </a:lvl1pPr>
          </a:lstStyle>
          <a:p>
            <a:r>
              <a:rPr lang="en-US" dirty="0"/>
              <a:t>Click to edit Master title style</a:t>
            </a:r>
          </a:p>
        </p:txBody>
      </p:sp>
    </p:spTree>
    <p:extLst>
      <p:ext uri="{BB962C8B-B14F-4D97-AF65-F5344CB8AC3E}">
        <p14:creationId xmlns:p14="http://schemas.microsoft.com/office/powerpoint/2010/main" val="2010179816"/>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685800"/>
            <a:ext cx="9161463" cy="76200"/>
          </a:xfrm>
          <a:prstGeom prst="rect">
            <a:avLst/>
          </a:prstGeom>
          <a:solidFill>
            <a:srgbClr val="AE0B1D"/>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endParaRPr lang="en-US" altLang="en-US" dirty="0">
              <a:solidFill>
                <a:srgbClr val="000000"/>
              </a:solidFill>
              <a:ea typeface="ＭＳ Ｐゴシック" panose="020B0600070205080204" pitchFamily="34" charset="-128"/>
            </a:endParaRPr>
          </a:p>
        </p:txBody>
      </p:sp>
      <p:sp>
        <p:nvSpPr>
          <p:cNvPr id="2" name="Title 1"/>
          <p:cNvSpPr>
            <a:spLocks noGrp="1"/>
          </p:cNvSpPr>
          <p:nvPr>
            <p:ph type="title"/>
          </p:nvPr>
        </p:nvSpPr>
        <p:spPr>
          <a:xfrm>
            <a:off x="457200" y="122238"/>
            <a:ext cx="8229600" cy="487362"/>
          </a:xfrm>
          <a:prstGeom prst="rect">
            <a:avLst/>
          </a:prstGeom>
        </p:spPr>
        <p:txBody>
          <a:bodyPr>
            <a:noAutofit/>
          </a:bodyPr>
          <a:lstStyle>
            <a:lvl1pPr>
              <a:defRPr sz="2800">
                <a:latin typeface="Century Gothic" pitchFamily="34" charset="0"/>
              </a:defRPr>
            </a:lvl1pPr>
          </a:lstStyle>
          <a:p>
            <a:r>
              <a:rPr lang="en-US" dirty="0"/>
              <a:t>Click to edit Master title style</a:t>
            </a:r>
          </a:p>
        </p:txBody>
      </p:sp>
    </p:spTree>
    <p:extLst>
      <p:ext uri="{BB962C8B-B14F-4D97-AF65-F5344CB8AC3E}">
        <p14:creationId xmlns:p14="http://schemas.microsoft.com/office/powerpoint/2010/main" val="650002399"/>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685800"/>
            <a:ext cx="9161463" cy="76200"/>
          </a:xfrm>
          <a:prstGeom prst="rect">
            <a:avLst/>
          </a:prstGeom>
          <a:solidFill>
            <a:srgbClr val="AE0B1D"/>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endParaRPr lang="en-US" altLang="en-US" dirty="0">
              <a:solidFill>
                <a:srgbClr val="000000"/>
              </a:solidFill>
              <a:ea typeface="ＭＳ Ｐゴシック" panose="020B0600070205080204" pitchFamily="34" charset="-128"/>
            </a:endParaRPr>
          </a:p>
        </p:txBody>
      </p:sp>
      <p:sp>
        <p:nvSpPr>
          <p:cNvPr id="2" name="Title 1"/>
          <p:cNvSpPr>
            <a:spLocks noGrp="1"/>
          </p:cNvSpPr>
          <p:nvPr>
            <p:ph type="title"/>
          </p:nvPr>
        </p:nvSpPr>
        <p:spPr>
          <a:xfrm>
            <a:off x="457200" y="122238"/>
            <a:ext cx="8229600" cy="487362"/>
          </a:xfrm>
          <a:prstGeom prst="rect">
            <a:avLst/>
          </a:prstGeom>
        </p:spPr>
        <p:txBody>
          <a:bodyPr>
            <a:noAutofit/>
          </a:bodyPr>
          <a:lstStyle>
            <a:lvl1pPr>
              <a:defRPr sz="2800">
                <a:latin typeface="Century Gothic" pitchFamily="34" charset="0"/>
              </a:defRPr>
            </a:lvl1pPr>
          </a:lstStyle>
          <a:p>
            <a:r>
              <a:rPr lang="en-US" dirty="0"/>
              <a:t>Click to edit Master title style</a:t>
            </a:r>
          </a:p>
        </p:txBody>
      </p:sp>
    </p:spTree>
    <p:extLst>
      <p:ext uri="{BB962C8B-B14F-4D97-AF65-F5344CB8AC3E}">
        <p14:creationId xmlns:p14="http://schemas.microsoft.com/office/powerpoint/2010/main" val="2301444710"/>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685800"/>
            <a:ext cx="9161463" cy="76200"/>
          </a:xfrm>
          <a:prstGeom prst="rect">
            <a:avLst/>
          </a:prstGeom>
          <a:solidFill>
            <a:srgbClr val="AE0B1D"/>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endParaRPr lang="en-US" altLang="en-US" dirty="0">
              <a:solidFill>
                <a:srgbClr val="000000"/>
              </a:solidFill>
              <a:ea typeface="ＭＳ Ｐゴシック" panose="020B0600070205080204" pitchFamily="34" charset="-128"/>
            </a:endParaRPr>
          </a:p>
        </p:txBody>
      </p:sp>
      <p:sp>
        <p:nvSpPr>
          <p:cNvPr id="2" name="Title 1"/>
          <p:cNvSpPr>
            <a:spLocks noGrp="1"/>
          </p:cNvSpPr>
          <p:nvPr>
            <p:ph type="title"/>
          </p:nvPr>
        </p:nvSpPr>
        <p:spPr>
          <a:xfrm>
            <a:off x="457200" y="122238"/>
            <a:ext cx="8229600" cy="487362"/>
          </a:xfrm>
          <a:prstGeom prst="rect">
            <a:avLst/>
          </a:prstGeom>
        </p:spPr>
        <p:txBody>
          <a:bodyPr>
            <a:noAutofit/>
          </a:bodyPr>
          <a:lstStyle>
            <a:lvl1pPr>
              <a:defRPr sz="2800">
                <a:latin typeface="Century Gothic" pitchFamily="34" charset="0"/>
              </a:defRPr>
            </a:lvl1pPr>
          </a:lstStyle>
          <a:p>
            <a:r>
              <a:rPr lang="en-US" dirty="0"/>
              <a:t>Click to edit Master title style</a:t>
            </a:r>
          </a:p>
        </p:txBody>
      </p:sp>
    </p:spTree>
    <p:extLst>
      <p:ext uri="{BB962C8B-B14F-4D97-AF65-F5344CB8AC3E}">
        <p14:creationId xmlns:p14="http://schemas.microsoft.com/office/powerpoint/2010/main" val="3801520669"/>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685800"/>
            <a:ext cx="9161463" cy="76200"/>
          </a:xfrm>
          <a:prstGeom prst="rect">
            <a:avLst/>
          </a:prstGeom>
          <a:solidFill>
            <a:srgbClr val="AE0B1D"/>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endParaRPr lang="en-US" altLang="en-US" dirty="0">
              <a:solidFill>
                <a:srgbClr val="000000"/>
              </a:solidFill>
              <a:ea typeface="ＭＳ Ｐゴシック" panose="020B0600070205080204" pitchFamily="34" charset="-128"/>
            </a:endParaRPr>
          </a:p>
        </p:txBody>
      </p:sp>
      <p:sp>
        <p:nvSpPr>
          <p:cNvPr id="2" name="Title 1"/>
          <p:cNvSpPr>
            <a:spLocks noGrp="1"/>
          </p:cNvSpPr>
          <p:nvPr>
            <p:ph type="title"/>
          </p:nvPr>
        </p:nvSpPr>
        <p:spPr>
          <a:xfrm>
            <a:off x="457200" y="122238"/>
            <a:ext cx="8229600" cy="487362"/>
          </a:xfrm>
          <a:prstGeom prst="rect">
            <a:avLst/>
          </a:prstGeom>
        </p:spPr>
        <p:txBody>
          <a:bodyPr>
            <a:noAutofit/>
          </a:bodyPr>
          <a:lstStyle>
            <a:lvl1pPr>
              <a:defRPr sz="2800">
                <a:latin typeface="Century Gothic" pitchFamily="34" charset="0"/>
              </a:defRPr>
            </a:lvl1pPr>
          </a:lstStyle>
          <a:p>
            <a:r>
              <a:rPr lang="en-US" dirty="0"/>
              <a:t>Click to edit Master title style</a:t>
            </a:r>
          </a:p>
        </p:txBody>
      </p:sp>
    </p:spTree>
    <p:extLst>
      <p:ext uri="{BB962C8B-B14F-4D97-AF65-F5344CB8AC3E}">
        <p14:creationId xmlns:p14="http://schemas.microsoft.com/office/powerpoint/2010/main" val="3562531799"/>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685800"/>
            <a:ext cx="9161463" cy="76200"/>
          </a:xfrm>
          <a:prstGeom prst="rect">
            <a:avLst/>
          </a:prstGeom>
          <a:solidFill>
            <a:srgbClr val="AE0B1D"/>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endParaRPr lang="en-US" altLang="en-US" dirty="0">
              <a:solidFill>
                <a:srgbClr val="000000"/>
              </a:solidFill>
              <a:ea typeface="ＭＳ Ｐゴシック" panose="020B0600070205080204" pitchFamily="34" charset="-128"/>
            </a:endParaRPr>
          </a:p>
        </p:txBody>
      </p:sp>
      <p:sp>
        <p:nvSpPr>
          <p:cNvPr id="2" name="Title 1"/>
          <p:cNvSpPr>
            <a:spLocks noGrp="1"/>
          </p:cNvSpPr>
          <p:nvPr>
            <p:ph type="title"/>
          </p:nvPr>
        </p:nvSpPr>
        <p:spPr>
          <a:xfrm>
            <a:off x="457200" y="122238"/>
            <a:ext cx="8229600" cy="487362"/>
          </a:xfrm>
          <a:prstGeom prst="rect">
            <a:avLst/>
          </a:prstGeom>
        </p:spPr>
        <p:txBody>
          <a:bodyPr>
            <a:noAutofit/>
          </a:bodyPr>
          <a:lstStyle>
            <a:lvl1pPr>
              <a:defRPr sz="2800">
                <a:latin typeface="Century Gothic" pitchFamily="34" charset="0"/>
              </a:defRPr>
            </a:lvl1pPr>
          </a:lstStyle>
          <a:p>
            <a:r>
              <a:rPr lang="en-US" dirty="0"/>
              <a:t>Click to edit Master title style</a:t>
            </a:r>
          </a:p>
        </p:txBody>
      </p:sp>
    </p:spTree>
    <p:extLst>
      <p:ext uri="{BB962C8B-B14F-4D97-AF65-F5344CB8AC3E}">
        <p14:creationId xmlns:p14="http://schemas.microsoft.com/office/powerpoint/2010/main" val="2070492240"/>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fld id="{454A4E19-9F09-4762-8239-7DC22AA5E36F}" type="datetime1">
              <a:rPr lang="en-US"/>
              <a:pPr>
                <a:defRPr/>
              </a:pPr>
              <a:t>10/28/2025</a:t>
            </a:fld>
            <a:endParaRPr lang="en-US" dirty="0"/>
          </a:p>
        </p:txBody>
      </p:sp>
      <p:sp>
        <p:nvSpPr>
          <p:cNvPr id="5" name="Footer Placeholder 4"/>
          <p:cNvSpPr>
            <a:spLocks noGrp="1"/>
          </p:cNvSpPr>
          <p:nvPr>
            <p:ph type="ftr" sz="quarter" idx="11"/>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D1E487A5-CFAF-4E40-8E16-504B13AF6C59}" type="slidenum">
              <a:rPr lang="en-US" altLang="en-US"/>
              <a:pPr/>
              <a:t>‹#›</a:t>
            </a:fld>
            <a:endParaRPr lang="en-US" altLang="en-US" dirty="0"/>
          </a:p>
        </p:txBody>
      </p:sp>
    </p:spTree>
    <p:extLst>
      <p:ext uri="{BB962C8B-B14F-4D97-AF65-F5344CB8AC3E}">
        <p14:creationId xmlns:p14="http://schemas.microsoft.com/office/powerpoint/2010/main" val="3470949516"/>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990600"/>
            <a:ext cx="9161463" cy="76200"/>
          </a:xfrm>
          <a:prstGeom prst="rect">
            <a:avLst/>
          </a:prstGeom>
          <a:solidFill>
            <a:srgbClr val="00B0F0"/>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endParaRPr lang="en-US" altLang="en-US" dirty="0">
              <a:solidFill>
                <a:srgbClr val="000000"/>
              </a:solidFill>
              <a:ea typeface="ＭＳ Ｐゴシック" panose="020B0600070205080204" pitchFamily="34" charset="-128"/>
            </a:endParaRPr>
          </a:p>
        </p:txBody>
      </p:sp>
      <p:pic>
        <p:nvPicPr>
          <p:cNvPr id="5" name="Picture 7" descr="Seven50Final.png"/>
          <p:cNvPicPr>
            <a:picLocks noChangeAspect="1"/>
          </p:cNvPicPr>
          <p:nvPr userDrawn="1"/>
        </p:nvPicPr>
        <p:blipFill>
          <a:blip r:embed="rId2">
            <a:extLst>
              <a:ext uri="{28A0092B-C50C-407E-A947-70E740481C1C}">
                <a14:useLocalDpi xmlns:a14="http://schemas.microsoft.com/office/drawing/2010/main" val="0"/>
              </a:ext>
            </a:extLst>
          </a:blip>
          <a:srcRect t="16667" b="28645"/>
          <a:stretch>
            <a:fillRect/>
          </a:stretch>
        </p:blipFill>
        <p:spPr bwMode="auto">
          <a:xfrm>
            <a:off x="7391400" y="5916613"/>
            <a:ext cx="16002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fld id="{88E66748-E36C-4686-8256-8BA50B20D535}" type="datetime1">
              <a:rPr lang="en-US"/>
              <a:pPr>
                <a:defRPr/>
              </a:pPr>
              <a:t>10/28/2025</a:t>
            </a:fld>
            <a:endParaRPr lang="en-US" dirty="0"/>
          </a:p>
        </p:txBody>
      </p:sp>
      <p:sp>
        <p:nvSpPr>
          <p:cNvPr id="7" name="Footer Placeholder 4"/>
          <p:cNvSpPr>
            <a:spLocks noGrp="1"/>
          </p:cNvSpPr>
          <p:nvPr>
            <p:ph type="ftr" sz="quarter" idx="11"/>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fld id="{A5497EC7-A9B6-4845-896E-0148AD879D6D}" type="slidenum">
              <a:rPr lang="en-US" altLang="en-US"/>
              <a:pPr/>
              <a:t>‹#›</a:t>
            </a:fld>
            <a:endParaRPr lang="en-US" altLang="en-US" dirty="0"/>
          </a:p>
        </p:txBody>
      </p:sp>
    </p:spTree>
    <p:extLst>
      <p:ext uri="{BB962C8B-B14F-4D97-AF65-F5344CB8AC3E}">
        <p14:creationId xmlns:p14="http://schemas.microsoft.com/office/powerpoint/2010/main" val="203968089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4682D4E-7797-4E04-A2DF-D984E8E1218B}" type="datetime1">
              <a:rPr lang="en-US"/>
              <a:pPr>
                <a:defRPr/>
              </a:pPr>
              <a:t>10/28/2025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EAFC17C3-472E-43D7-9342-80346F9FB1F6}" type="slidenum">
              <a:rPr lang="en-US" altLang="en-US"/>
              <a:pPr/>
              <a:t>‹#›</a:t>
            </a:fld>
            <a:endParaRPr lang="en-US" altLang="en-US" dirty="0"/>
          </a:p>
        </p:txBody>
      </p:sp>
    </p:spTree>
    <p:extLst>
      <p:ext uri="{BB962C8B-B14F-4D97-AF65-F5344CB8AC3E}">
        <p14:creationId xmlns:p14="http://schemas.microsoft.com/office/powerpoint/2010/main" val="27286668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fld id="{670696EF-CD30-4E7B-877A-E455DB65CDC4}" type="datetime1">
              <a:rPr lang="en-US"/>
              <a:pPr>
                <a:defRPr/>
              </a:pPr>
              <a:t>10/28/2025</a:t>
            </a:fld>
            <a:endParaRPr lang="en-US" dirty="0"/>
          </a:p>
        </p:txBody>
      </p:sp>
      <p:sp>
        <p:nvSpPr>
          <p:cNvPr id="5" name="Footer Placeholder 4"/>
          <p:cNvSpPr>
            <a:spLocks noGrp="1"/>
          </p:cNvSpPr>
          <p:nvPr>
            <p:ph type="ftr" sz="quarter" idx="11"/>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7842E1C8-151F-40CB-82F3-4986797E9803}" type="slidenum">
              <a:rPr lang="en-US" altLang="en-US"/>
              <a:pPr/>
              <a:t>‹#›</a:t>
            </a:fld>
            <a:endParaRPr lang="en-US" altLang="en-US" dirty="0"/>
          </a:p>
        </p:txBody>
      </p:sp>
    </p:spTree>
    <p:extLst>
      <p:ext uri="{BB962C8B-B14F-4D97-AF65-F5344CB8AC3E}">
        <p14:creationId xmlns:p14="http://schemas.microsoft.com/office/powerpoint/2010/main" val="2207906329"/>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0" y="838200"/>
            <a:ext cx="9161463" cy="76200"/>
          </a:xfrm>
          <a:prstGeom prst="rect">
            <a:avLst/>
          </a:prstGeom>
          <a:solidFill>
            <a:srgbClr val="00B0F0"/>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endParaRPr lang="en-US" altLang="en-US" dirty="0">
              <a:solidFill>
                <a:srgbClr val="000000"/>
              </a:solidFill>
              <a:ea typeface="ＭＳ Ｐゴシック" panose="020B0600070205080204" pitchFamily="34" charset="-128"/>
            </a:endParaRPr>
          </a:p>
        </p:txBody>
      </p:sp>
      <p:pic>
        <p:nvPicPr>
          <p:cNvPr id="6" name="Picture 7" descr="Seven50Final.png"/>
          <p:cNvPicPr>
            <a:picLocks noChangeAspect="1"/>
          </p:cNvPicPr>
          <p:nvPr userDrawn="1"/>
        </p:nvPicPr>
        <p:blipFill>
          <a:blip r:embed="rId2">
            <a:extLst>
              <a:ext uri="{28A0092B-C50C-407E-A947-70E740481C1C}">
                <a14:useLocalDpi xmlns:a14="http://schemas.microsoft.com/office/drawing/2010/main" val="0"/>
              </a:ext>
            </a:extLst>
          </a:blip>
          <a:srcRect t="16667" b="28645"/>
          <a:stretch>
            <a:fillRect/>
          </a:stretch>
        </p:blipFill>
        <p:spPr bwMode="auto">
          <a:xfrm>
            <a:off x="7391400" y="5916613"/>
            <a:ext cx="16002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a:t>Click to edit Master title style</a:t>
            </a:r>
          </a:p>
        </p:txBody>
      </p:sp>
      <p:sp>
        <p:nvSpPr>
          <p:cNvPr id="3" name="Content Placeholder 2"/>
          <p:cNvSpPr>
            <a:spLocks noGrp="1"/>
          </p:cNvSpPr>
          <p:nvPr>
            <p:ph sz="half" idx="1"/>
          </p:nvPr>
        </p:nvSpPr>
        <p:spPr>
          <a:xfrm>
            <a:off x="457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fld id="{9595C2D7-A59A-43B3-B3FF-BAFE52056097}" type="datetime1">
              <a:rPr lang="en-US"/>
              <a:pPr>
                <a:defRPr/>
              </a:pPr>
              <a:t>10/28/2025</a:t>
            </a:fld>
            <a:endParaRPr lang="en-US" dirty="0"/>
          </a:p>
        </p:txBody>
      </p:sp>
      <p:sp>
        <p:nvSpPr>
          <p:cNvPr id="8" name="Footer Placeholder 5"/>
          <p:cNvSpPr>
            <a:spLocks noGrp="1"/>
          </p:cNvSpPr>
          <p:nvPr>
            <p:ph type="ftr" sz="quarter" idx="11"/>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fld id="{F13DCC87-C582-4734-A6CD-47CE4965B092}" type="slidenum">
              <a:rPr lang="en-US" altLang="en-US"/>
              <a:pPr/>
              <a:t>‹#›</a:t>
            </a:fld>
            <a:endParaRPr lang="en-US" altLang="en-US" dirty="0"/>
          </a:p>
        </p:txBody>
      </p:sp>
    </p:spTree>
    <p:extLst>
      <p:ext uri="{BB962C8B-B14F-4D97-AF65-F5344CB8AC3E}">
        <p14:creationId xmlns:p14="http://schemas.microsoft.com/office/powerpoint/2010/main" val="3378926785"/>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 descr="Seven50Final.png"/>
          <p:cNvPicPr>
            <a:picLocks noChangeAspect="1"/>
          </p:cNvPicPr>
          <p:nvPr userDrawn="1"/>
        </p:nvPicPr>
        <p:blipFill>
          <a:blip r:embed="rId2">
            <a:extLst>
              <a:ext uri="{28A0092B-C50C-407E-A947-70E740481C1C}">
                <a14:useLocalDpi xmlns:a14="http://schemas.microsoft.com/office/drawing/2010/main" val="0"/>
              </a:ext>
            </a:extLst>
          </a:blip>
          <a:srcRect t="16667" b="28645"/>
          <a:stretch>
            <a:fillRect/>
          </a:stretch>
        </p:blipFill>
        <p:spPr bwMode="auto">
          <a:xfrm>
            <a:off x="7391400" y="5916613"/>
            <a:ext cx="16002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fld id="{0A2E519C-AE09-41AA-A009-043BE77E474F}" type="datetime1">
              <a:rPr lang="en-US"/>
              <a:pPr>
                <a:defRPr/>
              </a:pPr>
              <a:t>10/28/2025</a:t>
            </a:fld>
            <a:endParaRPr lang="en-US" dirty="0"/>
          </a:p>
        </p:txBody>
      </p:sp>
      <p:sp>
        <p:nvSpPr>
          <p:cNvPr id="9" name="Footer Placeholder 7"/>
          <p:cNvSpPr>
            <a:spLocks noGrp="1"/>
          </p:cNvSpPr>
          <p:nvPr>
            <p:ph type="ftr" sz="quarter" idx="11"/>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fld id="{7B9E6D0E-42E3-44E6-82E1-A0E5865DCDD3}" type="slidenum">
              <a:rPr lang="en-US" altLang="en-US"/>
              <a:pPr/>
              <a:t>‹#›</a:t>
            </a:fld>
            <a:endParaRPr lang="en-US" altLang="en-US" dirty="0"/>
          </a:p>
        </p:txBody>
      </p:sp>
    </p:spTree>
    <p:extLst>
      <p:ext uri="{BB962C8B-B14F-4D97-AF65-F5344CB8AC3E}">
        <p14:creationId xmlns:p14="http://schemas.microsoft.com/office/powerpoint/2010/main" val="64780559"/>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Seven50Final.png"/>
          <p:cNvPicPr>
            <a:picLocks noChangeAspect="1"/>
          </p:cNvPicPr>
          <p:nvPr userDrawn="1"/>
        </p:nvPicPr>
        <p:blipFill>
          <a:blip r:embed="rId2">
            <a:extLst>
              <a:ext uri="{28A0092B-C50C-407E-A947-70E740481C1C}">
                <a14:useLocalDpi xmlns:a14="http://schemas.microsoft.com/office/drawing/2010/main" val="0"/>
              </a:ext>
            </a:extLst>
          </a:blip>
          <a:srcRect t="16667" b="28645"/>
          <a:stretch>
            <a:fillRect/>
          </a:stretch>
        </p:blipFill>
        <p:spPr bwMode="auto">
          <a:xfrm>
            <a:off x="7391400" y="5916613"/>
            <a:ext cx="16002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8"/>
          <p:cNvSpPr>
            <a:spLocks noChangeArrowheads="1"/>
          </p:cNvSpPr>
          <p:nvPr userDrawn="1"/>
        </p:nvSpPr>
        <p:spPr bwMode="auto">
          <a:xfrm>
            <a:off x="0" y="838200"/>
            <a:ext cx="9161463" cy="76200"/>
          </a:xfrm>
          <a:prstGeom prst="rect">
            <a:avLst/>
          </a:prstGeom>
          <a:solidFill>
            <a:srgbClr val="00B0F0"/>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endParaRPr lang="en-US" altLang="en-US" dirty="0">
              <a:solidFill>
                <a:srgbClr val="000000"/>
              </a:solidFill>
              <a:ea typeface="ＭＳ Ｐゴシック" panose="020B0600070205080204" pitchFamily="34" charset="-128"/>
            </a:endParaRPr>
          </a:p>
        </p:txBody>
      </p:sp>
      <p:sp>
        <p:nvSpPr>
          <p:cNvPr id="2" name="Title 1"/>
          <p:cNvSpPr>
            <a:spLocks noGrp="1"/>
          </p:cNvSpPr>
          <p:nvPr>
            <p:ph type="title"/>
          </p:nvPr>
        </p:nvSpPr>
        <p:spPr>
          <a:xfrm>
            <a:off x="457200" y="76200"/>
            <a:ext cx="8229600" cy="685800"/>
          </a:xfrm>
        </p:spPr>
        <p:txBody>
          <a:bodyPr/>
          <a:lstStyle/>
          <a:p>
            <a:r>
              <a:rPr lang="en-US"/>
              <a:t>Click to edit Master title style</a:t>
            </a:r>
          </a:p>
        </p:txBody>
      </p:sp>
      <p:sp>
        <p:nvSpPr>
          <p:cNvPr id="5" name="Date Placeholder 2"/>
          <p:cNvSpPr>
            <a:spLocks noGrp="1"/>
          </p:cNvSpPr>
          <p:nvPr>
            <p:ph type="dt" sz="half" idx="10"/>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fld id="{74ED71D6-851D-4E5E-BF8B-377455C70C03}" type="datetime1">
              <a:rPr lang="en-US"/>
              <a:pPr>
                <a:defRPr/>
              </a:pPr>
              <a:t>10/28/2025</a:t>
            </a:fld>
            <a:endParaRPr lang="en-US" dirty="0"/>
          </a:p>
        </p:txBody>
      </p:sp>
      <p:sp>
        <p:nvSpPr>
          <p:cNvPr id="6" name="Footer Placeholder 3"/>
          <p:cNvSpPr>
            <a:spLocks noGrp="1"/>
          </p:cNvSpPr>
          <p:nvPr>
            <p:ph type="ftr" sz="quarter" idx="11"/>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fld id="{9E070A87-0B01-41AD-9FDB-F315F12E6EB8}" type="slidenum">
              <a:rPr lang="en-US" altLang="en-US"/>
              <a:pPr/>
              <a:t>‹#›</a:t>
            </a:fld>
            <a:endParaRPr lang="en-US" altLang="en-US" dirty="0"/>
          </a:p>
        </p:txBody>
      </p:sp>
    </p:spTree>
    <p:extLst>
      <p:ext uri="{BB962C8B-B14F-4D97-AF65-F5344CB8AC3E}">
        <p14:creationId xmlns:p14="http://schemas.microsoft.com/office/powerpoint/2010/main" val="3411692413"/>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fld id="{CD3785A2-EF97-49EC-844D-A52D53BC271C}" type="datetime1">
              <a:rPr lang="en-US"/>
              <a:pPr>
                <a:defRPr/>
              </a:pPr>
              <a:t>10/28/2025</a:t>
            </a:fld>
            <a:endParaRPr lang="en-US" dirty="0"/>
          </a:p>
        </p:txBody>
      </p:sp>
      <p:sp>
        <p:nvSpPr>
          <p:cNvPr id="3" name="Footer Placeholder 2"/>
          <p:cNvSpPr>
            <a:spLocks noGrp="1"/>
          </p:cNvSpPr>
          <p:nvPr>
            <p:ph type="ftr" sz="quarter" idx="11"/>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fld id="{00454E5B-2206-499E-AEFF-80A8FD262D5E}" type="slidenum">
              <a:rPr lang="en-US" altLang="en-US"/>
              <a:pPr/>
              <a:t>‹#›</a:t>
            </a:fld>
            <a:endParaRPr lang="en-US" altLang="en-US" dirty="0"/>
          </a:p>
        </p:txBody>
      </p:sp>
    </p:spTree>
    <p:extLst>
      <p:ext uri="{BB962C8B-B14F-4D97-AF65-F5344CB8AC3E}">
        <p14:creationId xmlns:p14="http://schemas.microsoft.com/office/powerpoint/2010/main" val="4060739460"/>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fld id="{DC9CF710-DBB7-403E-B7C7-9CEFB0E82099}" type="datetime1">
              <a:rPr lang="en-US"/>
              <a:pPr>
                <a:defRPr/>
              </a:pPr>
              <a:t>10/28/2025</a:t>
            </a:fld>
            <a:endParaRPr lang="en-US" dirty="0"/>
          </a:p>
        </p:txBody>
      </p:sp>
      <p:sp>
        <p:nvSpPr>
          <p:cNvPr id="6" name="Footer Placeholder 5"/>
          <p:cNvSpPr>
            <a:spLocks noGrp="1"/>
          </p:cNvSpPr>
          <p:nvPr>
            <p:ph type="ftr" sz="quarter" idx="11"/>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fld id="{670C3164-A189-43C7-8053-A4E3A64A0A12}" type="slidenum">
              <a:rPr lang="en-US" altLang="en-US"/>
              <a:pPr/>
              <a:t>‹#›</a:t>
            </a:fld>
            <a:endParaRPr lang="en-US" altLang="en-US" dirty="0"/>
          </a:p>
        </p:txBody>
      </p:sp>
    </p:spTree>
    <p:extLst>
      <p:ext uri="{BB962C8B-B14F-4D97-AF65-F5344CB8AC3E}">
        <p14:creationId xmlns:p14="http://schemas.microsoft.com/office/powerpoint/2010/main" val="3407792273"/>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fld id="{D4FCCB74-4472-4C62-BAD5-F344A468F509}" type="datetime1">
              <a:rPr lang="en-US"/>
              <a:pPr>
                <a:defRPr/>
              </a:pPr>
              <a:t>10/28/2025</a:t>
            </a:fld>
            <a:endParaRPr lang="en-US" dirty="0"/>
          </a:p>
        </p:txBody>
      </p:sp>
      <p:sp>
        <p:nvSpPr>
          <p:cNvPr id="6" name="Footer Placeholder 5"/>
          <p:cNvSpPr>
            <a:spLocks noGrp="1"/>
          </p:cNvSpPr>
          <p:nvPr>
            <p:ph type="ftr" sz="quarter" idx="11"/>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fld id="{5E4D32DC-A8C9-424E-BFFD-DDE70F88CD36}" type="slidenum">
              <a:rPr lang="en-US" altLang="en-US"/>
              <a:pPr/>
              <a:t>‹#›</a:t>
            </a:fld>
            <a:endParaRPr lang="en-US" altLang="en-US" dirty="0"/>
          </a:p>
        </p:txBody>
      </p:sp>
    </p:spTree>
    <p:extLst>
      <p:ext uri="{BB962C8B-B14F-4D97-AF65-F5344CB8AC3E}">
        <p14:creationId xmlns:p14="http://schemas.microsoft.com/office/powerpoint/2010/main" val="534846739"/>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fld id="{9893CBC5-B6AE-4D2D-A99B-5A2C8EDEC1D0}" type="datetime1">
              <a:rPr lang="en-US"/>
              <a:pPr>
                <a:defRPr/>
              </a:pPr>
              <a:t>10/28/2025</a:t>
            </a:fld>
            <a:endParaRPr lang="en-US" dirty="0"/>
          </a:p>
        </p:txBody>
      </p:sp>
      <p:sp>
        <p:nvSpPr>
          <p:cNvPr id="5" name="Footer Placeholder 4"/>
          <p:cNvSpPr>
            <a:spLocks noGrp="1"/>
          </p:cNvSpPr>
          <p:nvPr>
            <p:ph type="ftr" sz="quarter" idx="11"/>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E8F8CEEB-3A28-4282-8363-43A5BD8FDF80}" type="slidenum">
              <a:rPr lang="en-US" altLang="en-US"/>
              <a:pPr/>
              <a:t>‹#›</a:t>
            </a:fld>
            <a:endParaRPr lang="en-US" altLang="en-US" dirty="0"/>
          </a:p>
        </p:txBody>
      </p:sp>
    </p:spTree>
    <p:extLst>
      <p:ext uri="{BB962C8B-B14F-4D97-AF65-F5344CB8AC3E}">
        <p14:creationId xmlns:p14="http://schemas.microsoft.com/office/powerpoint/2010/main" val="1478742283"/>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fld id="{D4552914-845B-4380-B642-5C622417E7C4}" type="datetime1">
              <a:rPr lang="en-US"/>
              <a:pPr>
                <a:defRPr/>
              </a:pPr>
              <a:t>10/28/2025</a:t>
            </a:fld>
            <a:endParaRPr lang="en-US" dirty="0"/>
          </a:p>
        </p:txBody>
      </p:sp>
      <p:sp>
        <p:nvSpPr>
          <p:cNvPr id="5" name="Footer Placeholder 4"/>
          <p:cNvSpPr>
            <a:spLocks noGrp="1"/>
          </p:cNvSpPr>
          <p:nvPr>
            <p:ph type="ftr" sz="quarter" idx="11"/>
          </p:nvPr>
        </p:nvSpPr>
        <p:spPr/>
        <p:txBody>
          <a:bodyPr rtlCol="0"/>
          <a:lstStyle>
            <a:lvl1pPr defTabSz="914353" fontAlgn="auto">
              <a:spcBef>
                <a:spcPts val="0"/>
              </a:spcBef>
              <a:spcAft>
                <a:spcPts val="0"/>
              </a:spcAft>
              <a:defRPr>
                <a:solidFill>
                  <a:prstClr val="black">
                    <a:tint val="75000"/>
                  </a:prst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D2A57C7-BF16-49C0-B68A-47ADEEE54CFA}" type="slidenum">
              <a:rPr lang="en-US" altLang="en-US"/>
              <a:pPr/>
              <a:t>‹#›</a:t>
            </a:fld>
            <a:endParaRPr lang="en-US" altLang="en-US" dirty="0"/>
          </a:p>
        </p:txBody>
      </p:sp>
    </p:spTree>
    <p:extLst>
      <p:ext uri="{BB962C8B-B14F-4D97-AF65-F5344CB8AC3E}">
        <p14:creationId xmlns:p14="http://schemas.microsoft.com/office/powerpoint/2010/main" val="2317221112"/>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685800"/>
            <a:ext cx="9161463" cy="76200"/>
          </a:xfrm>
          <a:prstGeom prst="rect">
            <a:avLst/>
          </a:prstGeom>
          <a:solidFill>
            <a:srgbClr val="AE0B1D"/>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endParaRPr lang="en-US" altLang="en-US" dirty="0">
              <a:solidFill>
                <a:srgbClr val="000000"/>
              </a:solidFill>
              <a:ea typeface="ＭＳ Ｐゴシック" panose="020B0600070205080204" pitchFamily="34" charset="-128"/>
            </a:endParaRPr>
          </a:p>
        </p:txBody>
      </p:sp>
      <p:sp>
        <p:nvSpPr>
          <p:cNvPr id="2" name="Title 1"/>
          <p:cNvSpPr>
            <a:spLocks noGrp="1"/>
          </p:cNvSpPr>
          <p:nvPr>
            <p:ph type="title"/>
          </p:nvPr>
        </p:nvSpPr>
        <p:spPr>
          <a:xfrm>
            <a:off x="457200" y="122238"/>
            <a:ext cx="8229600" cy="487362"/>
          </a:xfrm>
          <a:prstGeom prst="rect">
            <a:avLst/>
          </a:prstGeom>
        </p:spPr>
        <p:txBody>
          <a:bodyPr>
            <a:noAutofit/>
          </a:bodyPr>
          <a:lstStyle>
            <a:lvl1pPr>
              <a:defRPr sz="2800">
                <a:latin typeface="Century Gothic" pitchFamily="34" charset="0"/>
              </a:defRPr>
            </a:lvl1pPr>
          </a:lstStyle>
          <a:p>
            <a:r>
              <a:rPr lang="en-US" dirty="0"/>
              <a:t>Click to edit Master title style</a:t>
            </a:r>
          </a:p>
        </p:txBody>
      </p:sp>
    </p:spTree>
    <p:extLst>
      <p:ext uri="{BB962C8B-B14F-4D97-AF65-F5344CB8AC3E}">
        <p14:creationId xmlns:p14="http://schemas.microsoft.com/office/powerpoint/2010/main" val="148494249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CE5B4A7-42CE-4C45-A1FD-5D9B86BE0034}" type="datetime1">
              <a:rPr lang="en-US"/>
              <a:pPr>
                <a:defRPr/>
              </a:pPr>
              <a:t>10/28/2025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03AEB748-5C31-490A-987D-AFAD00E4403B}" type="slidenum">
              <a:rPr lang="en-US" altLang="en-US"/>
              <a:pPr/>
              <a:t>‹#›</a:t>
            </a:fld>
            <a:endParaRPr lang="en-US" altLang="en-US" dirty="0"/>
          </a:p>
        </p:txBody>
      </p:sp>
    </p:spTree>
    <p:extLst>
      <p:ext uri="{BB962C8B-B14F-4D97-AF65-F5344CB8AC3E}">
        <p14:creationId xmlns:p14="http://schemas.microsoft.com/office/powerpoint/2010/main" val="39699890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685800"/>
            <a:ext cx="9161463" cy="76200"/>
          </a:xfrm>
          <a:prstGeom prst="rect">
            <a:avLst/>
          </a:prstGeom>
          <a:solidFill>
            <a:srgbClr val="AE0B1D"/>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endParaRPr lang="en-US" altLang="en-US" dirty="0">
              <a:solidFill>
                <a:srgbClr val="000000"/>
              </a:solidFill>
              <a:ea typeface="ＭＳ Ｐゴシック" panose="020B0600070205080204" pitchFamily="34" charset="-128"/>
            </a:endParaRPr>
          </a:p>
        </p:txBody>
      </p:sp>
      <p:sp>
        <p:nvSpPr>
          <p:cNvPr id="2" name="Title 1"/>
          <p:cNvSpPr>
            <a:spLocks noGrp="1"/>
          </p:cNvSpPr>
          <p:nvPr>
            <p:ph type="title"/>
          </p:nvPr>
        </p:nvSpPr>
        <p:spPr>
          <a:xfrm>
            <a:off x="457200" y="122238"/>
            <a:ext cx="8229600" cy="487362"/>
          </a:xfrm>
          <a:prstGeom prst="rect">
            <a:avLst/>
          </a:prstGeom>
        </p:spPr>
        <p:txBody>
          <a:bodyPr>
            <a:noAutofit/>
          </a:bodyPr>
          <a:lstStyle>
            <a:lvl1pPr>
              <a:defRPr sz="2800">
                <a:latin typeface="Century Gothic" pitchFamily="34" charset="0"/>
              </a:defRPr>
            </a:lvl1pPr>
          </a:lstStyle>
          <a:p>
            <a:r>
              <a:rPr lang="en-US" dirty="0"/>
              <a:t>Click to edit Master title style</a:t>
            </a:r>
          </a:p>
        </p:txBody>
      </p:sp>
    </p:spTree>
    <p:extLst>
      <p:ext uri="{BB962C8B-B14F-4D97-AF65-F5344CB8AC3E}">
        <p14:creationId xmlns:p14="http://schemas.microsoft.com/office/powerpoint/2010/main" val="2241115151"/>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685800"/>
            <a:ext cx="9161463" cy="76200"/>
          </a:xfrm>
          <a:prstGeom prst="rect">
            <a:avLst/>
          </a:prstGeom>
          <a:solidFill>
            <a:srgbClr val="AE0B1D"/>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endParaRPr lang="en-US" altLang="en-US" dirty="0">
              <a:solidFill>
                <a:srgbClr val="000000"/>
              </a:solidFill>
              <a:ea typeface="ＭＳ Ｐゴシック" panose="020B0600070205080204" pitchFamily="34" charset="-128"/>
            </a:endParaRPr>
          </a:p>
        </p:txBody>
      </p:sp>
      <p:sp>
        <p:nvSpPr>
          <p:cNvPr id="2" name="Title 1"/>
          <p:cNvSpPr>
            <a:spLocks noGrp="1"/>
          </p:cNvSpPr>
          <p:nvPr>
            <p:ph type="title"/>
          </p:nvPr>
        </p:nvSpPr>
        <p:spPr>
          <a:xfrm>
            <a:off x="457200" y="122238"/>
            <a:ext cx="8229600" cy="487362"/>
          </a:xfrm>
          <a:prstGeom prst="rect">
            <a:avLst/>
          </a:prstGeom>
        </p:spPr>
        <p:txBody>
          <a:bodyPr>
            <a:noAutofit/>
          </a:bodyPr>
          <a:lstStyle>
            <a:lvl1pPr>
              <a:defRPr sz="2800">
                <a:latin typeface="Century Gothic" pitchFamily="34" charset="0"/>
              </a:defRPr>
            </a:lvl1pPr>
          </a:lstStyle>
          <a:p>
            <a:r>
              <a:rPr lang="en-US" dirty="0"/>
              <a:t>Click to edit Master title style</a:t>
            </a:r>
          </a:p>
        </p:txBody>
      </p:sp>
    </p:spTree>
    <p:extLst>
      <p:ext uri="{BB962C8B-B14F-4D97-AF65-F5344CB8AC3E}">
        <p14:creationId xmlns:p14="http://schemas.microsoft.com/office/powerpoint/2010/main" val="3982121644"/>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685800"/>
            <a:ext cx="9161463" cy="76200"/>
          </a:xfrm>
          <a:prstGeom prst="rect">
            <a:avLst/>
          </a:prstGeom>
          <a:solidFill>
            <a:srgbClr val="AE0B1D"/>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endParaRPr lang="en-US" altLang="en-US" dirty="0">
              <a:solidFill>
                <a:srgbClr val="000000"/>
              </a:solidFill>
              <a:ea typeface="ＭＳ Ｐゴシック" panose="020B0600070205080204" pitchFamily="34" charset="-128"/>
            </a:endParaRPr>
          </a:p>
        </p:txBody>
      </p:sp>
      <p:sp>
        <p:nvSpPr>
          <p:cNvPr id="2" name="Title 1"/>
          <p:cNvSpPr>
            <a:spLocks noGrp="1"/>
          </p:cNvSpPr>
          <p:nvPr>
            <p:ph type="title"/>
          </p:nvPr>
        </p:nvSpPr>
        <p:spPr>
          <a:xfrm>
            <a:off x="457200" y="122238"/>
            <a:ext cx="8229600" cy="487362"/>
          </a:xfrm>
          <a:prstGeom prst="rect">
            <a:avLst/>
          </a:prstGeom>
        </p:spPr>
        <p:txBody>
          <a:bodyPr>
            <a:noAutofit/>
          </a:bodyPr>
          <a:lstStyle>
            <a:lvl1pPr>
              <a:defRPr sz="2800">
                <a:latin typeface="Century Gothic" pitchFamily="34" charset="0"/>
              </a:defRPr>
            </a:lvl1pPr>
          </a:lstStyle>
          <a:p>
            <a:r>
              <a:rPr lang="en-US" dirty="0"/>
              <a:t>Click to edit Master title style</a:t>
            </a:r>
          </a:p>
        </p:txBody>
      </p:sp>
    </p:spTree>
    <p:extLst>
      <p:ext uri="{BB962C8B-B14F-4D97-AF65-F5344CB8AC3E}">
        <p14:creationId xmlns:p14="http://schemas.microsoft.com/office/powerpoint/2010/main" val="42239367"/>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685800"/>
            <a:ext cx="9161463" cy="76200"/>
          </a:xfrm>
          <a:prstGeom prst="rect">
            <a:avLst/>
          </a:prstGeom>
          <a:solidFill>
            <a:srgbClr val="AE0B1D"/>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endParaRPr lang="en-US" altLang="en-US" dirty="0">
              <a:solidFill>
                <a:srgbClr val="000000"/>
              </a:solidFill>
              <a:ea typeface="ＭＳ Ｐゴシック" panose="020B0600070205080204" pitchFamily="34" charset="-128"/>
            </a:endParaRPr>
          </a:p>
        </p:txBody>
      </p:sp>
      <p:sp>
        <p:nvSpPr>
          <p:cNvPr id="2" name="Title 1"/>
          <p:cNvSpPr>
            <a:spLocks noGrp="1"/>
          </p:cNvSpPr>
          <p:nvPr>
            <p:ph type="title"/>
          </p:nvPr>
        </p:nvSpPr>
        <p:spPr>
          <a:xfrm>
            <a:off x="457200" y="122238"/>
            <a:ext cx="8229600" cy="487362"/>
          </a:xfrm>
          <a:prstGeom prst="rect">
            <a:avLst/>
          </a:prstGeom>
        </p:spPr>
        <p:txBody>
          <a:bodyPr>
            <a:noAutofit/>
          </a:bodyPr>
          <a:lstStyle>
            <a:lvl1pPr>
              <a:defRPr sz="2800">
                <a:latin typeface="Century Gothic" pitchFamily="34" charset="0"/>
              </a:defRPr>
            </a:lvl1pPr>
          </a:lstStyle>
          <a:p>
            <a:r>
              <a:rPr lang="en-US" dirty="0"/>
              <a:t>Click to edit Master title style</a:t>
            </a:r>
          </a:p>
        </p:txBody>
      </p:sp>
    </p:spTree>
    <p:extLst>
      <p:ext uri="{BB962C8B-B14F-4D97-AF65-F5344CB8AC3E}">
        <p14:creationId xmlns:p14="http://schemas.microsoft.com/office/powerpoint/2010/main" val="2734067561"/>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685800"/>
            <a:ext cx="9161463" cy="76200"/>
          </a:xfrm>
          <a:prstGeom prst="rect">
            <a:avLst/>
          </a:prstGeom>
          <a:solidFill>
            <a:srgbClr val="AE0B1D"/>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endParaRPr lang="en-US" altLang="en-US" dirty="0">
              <a:solidFill>
                <a:srgbClr val="000000"/>
              </a:solidFill>
              <a:ea typeface="ＭＳ Ｐゴシック" panose="020B0600070205080204" pitchFamily="34" charset="-128"/>
            </a:endParaRPr>
          </a:p>
        </p:txBody>
      </p:sp>
      <p:sp>
        <p:nvSpPr>
          <p:cNvPr id="2" name="Title 1"/>
          <p:cNvSpPr>
            <a:spLocks noGrp="1"/>
          </p:cNvSpPr>
          <p:nvPr>
            <p:ph type="title"/>
          </p:nvPr>
        </p:nvSpPr>
        <p:spPr>
          <a:xfrm>
            <a:off x="457200" y="122238"/>
            <a:ext cx="8229600" cy="487362"/>
          </a:xfrm>
          <a:prstGeom prst="rect">
            <a:avLst/>
          </a:prstGeom>
        </p:spPr>
        <p:txBody>
          <a:bodyPr>
            <a:noAutofit/>
          </a:bodyPr>
          <a:lstStyle>
            <a:lvl1pPr>
              <a:defRPr sz="2800">
                <a:latin typeface="Century Gothic" pitchFamily="34" charset="0"/>
              </a:defRPr>
            </a:lvl1pPr>
          </a:lstStyle>
          <a:p>
            <a:r>
              <a:rPr lang="en-US" dirty="0"/>
              <a:t>Click to edit Master title style</a:t>
            </a:r>
          </a:p>
        </p:txBody>
      </p:sp>
    </p:spTree>
    <p:extLst>
      <p:ext uri="{BB962C8B-B14F-4D97-AF65-F5344CB8AC3E}">
        <p14:creationId xmlns:p14="http://schemas.microsoft.com/office/powerpoint/2010/main" val="2446958407"/>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685800"/>
            <a:ext cx="9161463" cy="76200"/>
          </a:xfrm>
          <a:prstGeom prst="rect">
            <a:avLst/>
          </a:prstGeom>
          <a:solidFill>
            <a:srgbClr val="AE0B1D"/>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endParaRPr lang="en-US" altLang="en-US" dirty="0">
              <a:solidFill>
                <a:srgbClr val="000000"/>
              </a:solidFill>
              <a:ea typeface="ＭＳ Ｐゴシック" panose="020B0600070205080204" pitchFamily="34" charset="-128"/>
            </a:endParaRPr>
          </a:p>
        </p:txBody>
      </p:sp>
      <p:sp>
        <p:nvSpPr>
          <p:cNvPr id="2" name="Title 1"/>
          <p:cNvSpPr>
            <a:spLocks noGrp="1"/>
          </p:cNvSpPr>
          <p:nvPr>
            <p:ph type="title"/>
          </p:nvPr>
        </p:nvSpPr>
        <p:spPr>
          <a:xfrm>
            <a:off x="457200" y="122238"/>
            <a:ext cx="8229600" cy="487362"/>
          </a:xfrm>
          <a:prstGeom prst="rect">
            <a:avLst/>
          </a:prstGeom>
        </p:spPr>
        <p:txBody>
          <a:bodyPr>
            <a:noAutofit/>
          </a:bodyPr>
          <a:lstStyle>
            <a:lvl1pPr>
              <a:defRPr sz="2800">
                <a:latin typeface="Century Gothic" pitchFamily="34" charset="0"/>
              </a:defRPr>
            </a:lvl1pPr>
          </a:lstStyle>
          <a:p>
            <a:r>
              <a:rPr lang="en-US" dirty="0"/>
              <a:t>Click to edit Master title style</a:t>
            </a:r>
          </a:p>
        </p:txBody>
      </p:sp>
    </p:spTree>
    <p:extLst>
      <p:ext uri="{BB962C8B-B14F-4D97-AF65-F5344CB8AC3E}">
        <p14:creationId xmlns:p14="http://schemas.microsoft.com/office/powerpoint/2010/main" val="267657342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1A8528E-3602-469C-A0F5-81D41875F1EB}" type="datetime1">
              <a:rPr lang="en-US"/>
              <a:pPr>
                <a:defRPr/>
              </a:pPr>
              <a:t>10/28/2025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2A88CFE4-1692-49C2-8114-51516DD54255}" type="slidenum">
              <a:rPr lang="en-US" altLang="en-US"/>
              <a:pPr/>
              <a:t>‹#›</a:t>
            </a:fld>
            <a:endParaRPr lang="en-US" altLang="en-US" dirty="0"/>
          </a:p>
        </p:txBody>
      </p:sp>
    </p:spTree>
    <p:extLst>
      <p:ext uri="{BB962C8B-B14F-4D97-AF65-F5344CB8AC3E}">
        <p14:creationId xmlns:p14="http://schemas.microsoft.com/office/powerpoint/2010/main" val="1899958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6DB3574-E997-47E3-8757-4E395596DB1B}" type="datetime1">
              <a:rPr lang="en-US"/>
              <a:pPr>
                <a:defRPr/>
              </a:pPr>
              <a:t>10/28/2025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7633C41F-E0CE-489D-B4A7-FE87CBEE2BD0}" type="slidenum">
              <a:rPr lang="en-US" altLang="en-US"/>
              <a:pPr/>
              <a:t>‹#›</a:t>
            </a:fld>
            <a:endParaRPr lang="en-US" altLang="en-US" dirty="0"/>
          </a:p>
        </p:txBody>
      </p:sp>
    </p:spTree>
    <p:extLst>
      <p:ext uri="{BB962C8B-B14F-4D97-AF65-F5344CB8AC3E}">
        <p14:creationId xmlns:p14="http://schemas.microsoft.com/office/powerpoint/2010/main" val="2041098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83CDBCA-2D30-469A-A8C9-985E4830EF51}" type="datetime1">
              <a:rPr lang="en-US"/>
              <a:pPr>
                <a:defRPr/>
              </a:pPr>
              <a:t>10/28/2025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E7C6D274-587E-4463-8E1E-AADA58ADF760}" type="slidenum">
              <a:rPr lang="en-US" altLang="en-US"/>
              <a:pPr/>
              <a:t>‹#›</a:t>
            </a:fld>
            <a:endParaRPr lang="en-US" altLang="en-US" dirty="0"/>
          </a:p>
        </p:txBody>
      </p:sp>
    </p:spTree>
    <p:extLst>
      <p:ext uri="{BB962C8B-B14F-4D97-AF65-F5344CB8AC3E}">
        <p14:creationId xmlns:p14="http://schemas.microsoft.com/office/powerpoint/2010/main" val="440897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theme" Target="../theme/theme4.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35" tIns="45718" rIns="91435" bIns="45718" rtlCol="0" anchor="ctr"/>
          <a:lstStyle>
            <a:lvl1pPr algn="l" defTabSz="914353" eaLnBrk="1" fontAlgn="auto" hangingPunct="1">
              <a:spcBef>
                <a:spcPts val="0"/>
              </a:spcBef>
              <a:spcAft>
                <a:spcPts val="0"/>
              </a:spcAft>
              <a:defRPr sz="1200">
                <a:solidFill>
                  <a:prstClr val="black">
                    <a:tint val="75000"/>
                  </a:prstClr>
                </a:solidFill>
                <a:latin typeface="+mn-lt"/>
                <a:cs typeface="+mn-cs"/>
              </a:defRPr>
            </a:lvl1pPr>
          </a:lstStyle>
          <a:p>
            <a:pPr>
              <a:defRPr/>
            </a:pPr>
            <a:fld id="{F65ED4C8-60AC-4745-8B22-F92567C7B2B4}" type="datetime1">
              <a:rPr lang="en-US"/>
              <a:pPr>
                <a:defRPr/>
              </a:pPr>
              <a:t>10/28/2025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35" tIns="45718" rIns="91435" bIns="45718" rtlCol="0" anchor="ctr"/>
          <a:lstStyle>
            <a:lvl1pPr algn="ctr" defTabSz="914353"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35" tIns="45718" rIns="91435" bIns="45718"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A942F5B9-599C-4122-8C1C-8DD9D7468D77}"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95362" r:id="rId1"/>
    <p:sldLayoutId id="2147495352" r:id="rId2"/>
    <p:sldLayoutId id="2147495353" r:id="rId3"/>
    <p:sldLayoutId id="2147495354" r:id="rId4"/>
    <p:sldLayoutId id="2147495355" r:id="rId5"/>
    <p:sldLayoutId id="2147495356" r:id="rId6"/>
    <p:sldLayoutId id="2147495357" r:id="rId7"/>
    <p:sldLayoutId id="2147495358" r:id="rId8"/>
    <p:sldLayoutId id="2147495359" r:id="rId9"/>
    <p:sldLayoutId id="2147495360" r:id="rId10"/>
    <p:sldLayoutId id="2147495361" r:id="rId11"/>
  </p:sldLayoutIdLst>
  <p:hf sldNum="0" hdr="0" ftr="0" dt="0"/>
  <p:txStyles>
    <p:title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itchFamily="34" charset="0"/>
        </a:defRPr>
      </a:lvl2pPr>
      <a:lvl3pPr algn="ctr" defTabSz="912813" rtl="0" eaLnBrk="0" fontAlgn="base" hangingPunct="0">
        <a:spcBef>
          <a:spcPct val="0"/>
        </a:spcBef>
        <a:spcAft>
          <a:spcPct val="0"/>
        </a:spcAft>
        <a:defRPr sz="4400">
          <a:solidFill>
            <a:schemeClr val="tx1"/>
          </a:solidFill>
          <a:latin typeface="Calibri" pitchFamily="34" charset="0"/>
        </a:defRPr>
      </a:lvl3pPr>
      <a:lvl4pPr algn="ctr" defTabSz="912813" rtl="0" eaLnBrk="0" fontAlgn="base" hangingPunct="0">
        <a:spcBef>
          <a:spcPct val="0"/>
        </a:spcBef>
        <a:spcAft>
          <a:spcPct val="0"/>
        </a:spcAft>
        <a:defRPr sz="4400">
          <a:solidFill>
            <a:schemeClr val="tx1"/>
          </a:solidFill>
          <a:latin typeface="Calibri" pitchFamily="34" charset="0"/>
        </a:defRPr>
      </a:lvl4pPr>
      <a:lvl5pPr algn="ctr" defTabSz="912813" rtl="0" eaLnBrk="0" fontAlgn="base" hangingPunct="0">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762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latin typeface="Calibri" pitchFamily="34" charset="0"/>
                <a:ea typeface="MS PGothic" pitchFamily="34" charset="-128"/>
                <a:cs typeface="Arial" pitchFamily="34" charset="0"/>
              </a:defRPr>
            </a:lvl1pPr>
          </a:lstStyle>
          <a:p>
            <a:pPr>
              <a:defRPr/>
            </a:pPr>
            <a:fld id="{7D68A93E-8A5F-4B4F-A08D-4C3AF91B2026}" type="datetime1">
              <a:rPr lang="en-US"/>
              <a:pPr>
                <a:defRPr/>
              </a:pPr>
              <a:t>10/28/2025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FFFFFF"/>
                </a:solidFill>
                <a:latin typeface="Calibri" pitchFamily="34" charset="0"/>
                <a:ea typeface="MS PGothic" pitchFamily="34" charset="-128"/>
                <a:cs typeface="Arial"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pitchFamily="34" charset="0"/>
                <a:ea typeface="MS PGothic" pitchFamily="34" charset="-128"/>
              </a:defRPr>
            </a:lvl1pPr>
          </a:lstStyle>
          <a:p>
            <a:fld id="{5AA685A8-E278-401A-9965-ED46CA1F2359}" type="slidenum">
              <a:rPr lang="en-US" altLang="en-US"/>
              <a:pPr/>
              <a:t>‹#›</a:t>
            </a:fld>
            <a:endParaRPr lang="en-US" altLang="en-US" dirty="0"/>
          </a:p>
        </p:txBody>
      </p:sp>
    </p:spTree>
  </p:cSld>
  <p:clrMap bg1="dk1" tx1="lt1" bg2="dk2" tx2="lt2" accent1="accent1" accent2="accent2" accent3="accent3" accent4="accent4" accent5="accent5" accent6="accent6" hlink="hlink" folHlink="folHlink"/>
  <p:sldLayoutIdLst>
    <p:sldLayoutId id="2147495363" r:id="rId1"/>
    <p:sldLayoutId id="2147495364" r:id="rId2"/>
    <p:sldLayoutId id="2147495365" r:id="rId3"/>
    <p:sldLayoutId id="2147495366" r:id="rId4"/>
    <p:sldLayoutId id="2147495367" r:id="rId5"/>
    <p:sldLayoutId id="2147495368" r:id="rId6"/>
    <p:sldLayoutId id="2147495369" r:id="rId7"/>
    <p:sldLayoutId id="2147495370" r:id="rId8"/>
    <p:sldLayoutId id="2147495371" r:id="rId9"/>
    <p:sldLayoutId id="2147495372" r:id="rId10"/>
    <p:sldLayoutId id="2147495373" r:id="rId11"/>
    <p:sldLayoutId id="2147495374" r:id="rId12"/>
    <p:sldLayoutId id="2147495375" r:id="rId13"/>
    <p:sldLayoutId id="2147495376" r:id="rId14"/>
    <p:sldLayoutId id="2147495377" r:id="rId15"/>
    <p:sldLayoutId id="2147495378" r:id="rId16"/>
    <p:sldLayoutId id="2147495379" r:id="rId17"/>
    <p:sldLayoutId id="2147495380" r:id="rId18"/>
  </p:sldLayoutIdLst>
  <p:transition spd="slow">
    <p:fade/>
  </p:transition>
  <p:hf sldNum="0" hdr="0" ftr="0" dt="0"/>
  <p:txStyles>
    <p:titleStyle>
      <a:lvl1pPr algn="ctr" rtl="0" eaLnBrk="0" fontAlgn="base" hangingPunct="0">
        <a:spcBef>
          <a:spcPct val="0"/>
        </a:spcBef>
        <a:spcAft>
          <a:spcPct val="0"/>
        </a:spcAft>
        <a:defRPr sz="3200" kern="1200">
          <a:solidFill>
            <a:schemeClr val="tx1"/>
          </a:solidFill>
          <a:latin typeface="Century Gothic" pitchFamily="34" charset="0"/>
          <a:ea typeface="+mj-ea"/>
          <a:cs typeface="+mj-cs"/>
        </a:defRPr>
      </a:lvl1pPr>
      <a:lvl2pPr algn="ctr" rtl="0" eaLnBrk="0" fontAlgn="base" hangingPunct="0">
        <a:spcBef>
          <a:spcPct val="0"/>
        </a:spcBef>
        <a:spcAft>
          <a:spcPct val="0"/>
        </a:spcAft>
        <a:defRPr sz="3200">
          <a:solidFill>
            <a:schemeClr val="tx1"/>
          </a:solidFill>
          <a:latin typeface="Century Gothic" pitchFamily="34" charset="0"/>
        </a:defRPr>
      </a:lvl2pPr>
      <a:lvl3pPr algn="ctr" rtl="0" eaLnBrk="0" fontAlgn="base" hangingPunct="0">
        <a:spcBef>
          <a:spcPct val="0"/>
        </a:spcBef>
        <a:spcAft>
          <a:spcPct val="0"/>
        </a:spcAft>
        <a:defRPr sz="3200">
          <a:solidFill>
            <a:schemeClr val="tx1"/>
          </a:solidFill>
          <a:latin typeface="Century Gothic" pitchFamily="34" charset="0"/>
        </a:defRPr>
      </a:lvl3pPr>
      <a:lvl4pPr algn="ctr" rtl="0" eaLnBrk="0" fontAlgn="base" hangingPunct="0">
        <a:spcBef>
          <a:spcPct val="0"/>
        </a:spcBef>
        <a:spcAft>
          <a:spcPct val="0"/>
        </a:spcAft>
        <a:defRPr sz="3200">
          <a:solidFill>
            <a:schemeClr val="tx1"/>
          </a:solidFill>
          <a:latin typeface="Century Gothic" pitchFamily="34" charset="0"/>
        </a:defRPr>
      </a:lvl4pPr>
      <a:lvl5pPr algn="ctr" rtl="0" eaLnBrk="0" fontAlgn="base" hangingPunct="0">
        <a:spcBef>
          <a:spcPct val="0"/>
        </a:spcBef>
        <a:spcAft>
          <a:spcPct val="0"/>
        </a:spcAft>
        <a:defRPr sz="3200">
          <a:solidFill>
            <a:schemeClr val="tx1"/>
          </a:solidFill>
          <a:latin typeface="Century Gothic" pitchFamily="34" charset="0"/>
        </a:defRPr>
      </a:lvl5pPr>
      <a:lvl6pPr marL="457200" algn="ctr" rtl="0" fontAlgn="base">
        <a:spcBef>
          <a:spcPct val="0"/>
        </a:spcBef>
        <a:spcAft>
          <a:spcPct val="0"/>
        </a:spcAft>
        <a:defRPr sz="3200">
          <a:solidFill>
            <a:schemeClr val="tx1"/>
          </a:solidFill>
          <a:latin typeface="Century Gothic" pitchFamily="34" charset="0"/>
        </a:defRPr>
      </a:lvl6pPr>
      <a:lvl7pPr marL="914400" algn="ctr" rtl="0" fontAlgn="base">
        <a:spcBef>
          <a:spcPct val="0"/>
        </a:spcBef>
        <a:spcAft>
          <a:spcPct val="0"/>
        </a:spcAft>
        <a:defRPr sz="3200">
          <a:solidFill>
            <a:schemeClr val="tx1"/>
          </a:solidFill>
          <a:latin typeface="Century Gothic" pitchFamily="34" charset="0"/>
        </a:defRPr>
      </a:lvl7pPr>
      <a:lvl8pPr marL="1371600" algn="ctr" rtl="0" fontAlgn="base">
        <a:spcBef>
          <a:spcPct val="0"/>
        </a:spcBef>
        <a:spcAft>
          <a:spcPct val="0"/>
        </a:spcAft>
        <a:defRPr sz="3200">
          <a:solidFill>
            <a:schemeClr val="tx1"/>
          </a:solidFill>
          <a:latin typeface="Century Gothic" pitchFamily="34" charset="0"/>
        </a:defRPr>
      </a:lvl8pPr>
      <a:lvl9pPr marL="1828800" algn="ctr" rtl="0" fontAlgn="base">
        <a:spcBef>
          <a:spcPct val="0"/>
        </a:spcBef>
        <a:spcAft>
          <a:spcPct val="0"/>
        </a:spcAft>
        <a:defRPr sz="32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762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ea typeface="MS PGothic" pitchFamily="34" charset="-128"/>
                <a:cs typeface="Arial" pitchFamily="34" charset="0"/>
              </a:defRPr>
            </a:lvl1pPr>
          </a:lstStyle>
          <a:p>
            <a:pPr>
              <a:defRPr/>
            </a:pPr>
            <a:fld id="{9F40074B-2DC5-4B07-935C-913C638CDB6C}" type="datetime1">
              <a:rPr lang="en-US"/>
              <a:pPr>
                <a:defRPr/>
              </a:pPr>
              <a:t>10/28/2025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ea typeface="MS PGothic" pitchFamily="34" charset="-128"/>
                <a:cs typeface="Arial"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ea typeface="MS PGothic" pitchFamily="34" charset="-128"/>
              </a:defRPr>
            </a:lvl1pPr>
          </a:lstStyle>
          <a:p>
            <a:fld id="{EC368E0F-EE32-43E3-9DF5-57E7C6DF932C}"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95381" r:id="rId1"/>
    <p:sldLayoutId id="2147495382" r:id="rId2"/>
    <p:sldLayoutId id="2147495383" r:id="rId3"/>
    <p:sldLayoutId id="2147495384" r:id="rId4"/>
    <p:sldLayoutId id="2147495385" r:id="rId5"/>
    <p:sldLayoutId id="2147495386" r:id="rId6"/>
    <p:sldLayoutId id="2147495387" r:id="rId7"/>
    <p:sldLayoutId id="2147495388" r:id="rId8"/>
    <p:sldLayoutId id="2147495389" r:id="rId9"/>
    <p:sldLayoutId id="2147495390" r:id="rId10"/>
    <p:sldLayoutId id="2147495391" r:id="rId11"/>
    <p:sldLayoutId id="2147495392" r:id="rId12"/>
    <p:sldLayoutId id="2147495393" r:id="rId13"/>
    <p:sldLayoutId id="2147495394" r:id="rId14"/>
    <p:sldLayoutId id="2147495395" r:id="rId15"/>
    <p:sldLayoutId id="2147495396" r:id="rId16"/>
    <p:sldLayoutId id="2147495397" r:id="rId17"/>
    <p:sldLayoutId id="2147495398" r:id="rId18"/>
  </p:sldLayoutIdLst>
  <p:transition spd="slow">
    <p:fade/>
  </p:transition>
  <p:hf sldNum="0" hdr="0" ftr="0" dt="0"/>
  <p:txStyles>
    <p:titleStyle>
      <a:lvl1pPr algn="ctr" rtl="0" eaLnBrk="0" fontAlgn="base" hangingPunct="0">
        <a:spcBef>
          <a:spcPct val="0"/>
        </a:spcBef>
        <a:spcAft>
          <a:spcPct val="0"/>
        </a:spcAft>
        <a:defRPr sz="3200" kern="1200">
          <a:solidFill>
            <a:schemeClr val="tx1"/>
          </a:solidFill>
          <a:latin typeface="Century Gothic" pitchFamily="34" charset="0"/>
          <a:ea typeface="+mj-ea"/>
          <a:cs typeface="+mj-cs"/>
        </a:defRPr>
      </a:lvl1pPr>
      <a:lvl2pPr algn="ctr" rtl="0" eaLnBrk="0" fontAlgn="base" hangingPunct="0">
        <a:spcBef>
          <a:spcPct val="0"/>
        </a:spcBef>
        <a:spcAft>
          <a:spcPct val="0"/>
        </a:spcAft>
        <a:defRPr sz="3200">
          <a:solidFill>
            <a:schemeClr val="tx1"/>
          </a:solidFill>
          <a:latin typeface="Century Gothic" pitchFamily="34" charset="0"/>
        </a:defRPr>
      </a:lvl2pPr>
      <a:lvl3pPr algn="ctr" rtl="0" eaLnBrk="0" fontAlgn="base" hangingPunct="0">
        <a:spcBef>
          <a:spcPct val="0"/>
        </a:spcBef>
        <a:spcAft>
          <a:spcPct val="0"/>
        </a:spcAft>
        <a:defRPr sz="3200">
          <a:solidFill>
            <a:schemeClr val="tx1"/>
          </a:solidFill>
          <a:latin typeface="Century Gothic" pitchFamily="34" charset="0"/>
        </a:defRPr>
      </a:lvl3pPr>
      <a:lvl4pPr algn="ctr" rtl="0" eaLnBrk="0" fontAlgn="base" hangingPunct="0">
        <a:spcBef>
          <a:spcPct val="0"/>
        </a:spcBef>
        <a:spcAft>
          <a:spcPct val="0"/>
        </a:spcAft>
        <a:defRPr sz="3200">
          <a:solidFill>
            <a:schemeClr val="tx1"/>
          </a:solidFill>
          <a:latin typeface="Century Gothic" pitchFamily="34" charset="0"/>
        </a:defRPr>
      </a:lvl4pPr>
      <a:lvl5pPr algn="ctr" rtl="0" eaLnBrk="0" fontAlgn="base" hangingPunct="0">
        <a:spcBef>
          <a:spcPct val="0"/>
        </a:spcBef>
        <a:spcAft>
          <a:spcPct val="0"/>
        </a:spcAft>
        <a:defRPr sz="3200">
          <a:solidFill>
            <a:schemeClr val="tx1"/>
          </a:solidFill>
          <a:latin typeface="Century Gothic" pitchFamily="34" charset="0"/>
        </a:defRPr>
      </a:lvl5pPr>
      <a:lvl6pPr marL="457200" algn="ctr" rtl="0" fontAlgn="base">
        <a:spcBef>
          <a:spcPct val="0"/>
        </a:spcBef>
        <a:spcAft>
          <a:spcPct val="0"/>
        </a:spcAft>
        <a:defRPr sz="3200">
          <a:solidFill>
            <a:schemeClr val="tx1"/>
          </a:solidFill>
          <a:latin typeface="Century Gothic" pitchFamily="34" charset="0"/>
        </a:defRPr>
      </a:lvl6pPr>
      <a:lvl7pPr marL="914400" algn="ctr" rtl="0" fontAlgn="base">
        <a:spcBef>
          <a:spcPct val="0"/>
        </a:spcBef>
        <a:spcAft>
          <a:spcPct val="0"/>
        </a:spcAft>
        <a:defRPr sz="3200">
          <a:solidFill>
            <a:schemeClr val="tx1"/>
          </a:solidFill>
          <a:latin typeface="Century Gothic" pitchFamily="34" charset="0"/>
        </a:defRPr>
      </a:lvl7pPr>
      <a:lvl8pPr marL="1371600" algn="ctr" rtl="0" fontAlgn="base">
        <a:spcBef>
          <a:spcPct val="0"/>
        </a:spcBef>
        <a:spcAft>
          <a:spcPct val="0"/>
        </a:spcAft>
        <a:defRPr sz="3200">
          <a:solidFill>
            <a:schemeClr val="tx1"/>
          </a:solidFill>
          <a:latin typeface="Century Gothic" pitchFamily="34" charset="0"/>
        </a:defRPr>
      </a:lvl8pPr>
      <a:lvl9pPr marL="1828800" algn="ctr" rtl="0" fontAlgn="base">
        <a:spcBef>
          <a:spcPct val="0"/>
        </a:spcBef>
        <a:spcAft>
          <a:spcPct val="0"/>
        </a:spcAft>
        <a:defRPr sz="32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762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ea typeface="MS PGothic" pitchFamily="34" charset="-128"/>
                <a:cs typeface="Arial" pitchFamily="34" charset="0"/>
              </a:defRPr>
            </a:lvl1pPr>
          </a:lstStyle>
          <a:p>
            <a:pPr>
              <a:defRPr/>
            </a:pPr>
            <a:fld id="{889EBC3B-630E-48A4-983E-BC3D42611849}" type="datetime1">
              <a:rPr lang="en-US"/>
              <a:pPr>
                <a:defRPr/>
              </a:pPr>
              <a:t>10/28/2025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ea typeface="MS PGothic" pitchFamily="34" charset="-128"/>
                <a:cs typeface="Arial"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ea typeface="MS PGothic" pitchFamily="34" charset="-128"/>
              </a:defRPr>
            </a:lvl1pPr>
          </a:lstStyle>
          <a:p>
            <a:fld id="{81FFEB36-F402-4EA5-A797-1AAAF3BED6B7}"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95399" r:id="rId1"/>
    <p:sldLayoutId id="2147495400" r:id="rId2"/>
    <p:sldLayoutId id="2147495401" r:id="rId3"/>
    <p:sldLayoutId id="2147495402" r:id="rId4"/>
    <p:sldLayoutId id="2147495403" r:id="rId5"/>
    <p:sldLayoutId id="2147495404" r:id="rId6"/>
    <p:sldLayoutId id="2147495405" r:id="rId7"/>
    <p:sldLayoutId id="2147495406" r:id="rId8"/>
    <p:sldLayoutId id="2147495407" r:id="rId9"/>
    <p:sldLayoutId id="2147495408" r:id="rId10"/>
    <p:sldLayoutId id="2147495409" r:id="rId11"/>
    <p:sldLayoutId id="2147495410" r:id="rId12"/>
    <p:sldLayoutId id="2147495411" r:id="rId13"/>
    <p:sldLayoutId id="2147495412" r:id="rId14"/>
    <p:sldLayoutId id="2147495413" r:id="rId15"/>
    <p:sldLayoutId id="2147495414" r:id="rId16"/>
    <p:sldLayoutId id="2147495415" r:id="rId17"/>
    <p:sldLayoutId id="2147495416" r:id="rId18"/>
  </p:sldLayoutIdLst>
  <p:transition spd="slow">
    <p:fade/>
  </p:transition>
  <p:hf sldNum="0" hdr="0" ftr="0" dt="0"/>
  <p:txStyles>
    <p:titleStyle>
      <a:lvl1pPr algn="ctr" rtl="0" eaLnBrk="0" fontAlgn="base" hangingPunct="0">
        <a:spcBef>
          <a:spcPct val="0"/>
        </a:spcBef>
        <a:spcAft>
          <a:spcPct val="0"/>
        </a:spcAft>
        <a:defRPr sz="3200" kern="1200">
          <a:solidFill>
            <a:schemeClr val="tx1"/>
          </a:solidFill>
          <a:latin typeface="Century Gothic" pitchFamily="34" charset="0"/>
          <a:ea typeface="+mj-ea"/>
          <a:cs typeface="+mj-cs"/>
        </a:defRPr>
      </a:lvl1pPr>
      <a:lvl2pPr algn="ctr" rtl="0" eaLnBrk="0" fontAlgn="base" hangingPunct="0">
        <a:spcBef>
          <a:spcPct val="0"/>
        </a:spcBef>
        <a:spcAft>
          <a:spcPct val="0"/>
        </a:spcAft>
        <a:defRPr sz="3200">
          <a:solidFill>
            <a:schemeClr val="tx1"/>
          </a:solidFill>
          <a:latin typeface="Century Gothic" pitchFamily="34" charset="0"/>
        </a:defRPr>
      </a:lvl2pPr>
      <a:lvl3pPr algn="ctr" rtl="0" eaLnBrk="0" fontAlgn="base" hangingPunct="0">
        <a:spcBef>
          <a:spcPct val="0"/>
        </a:spcBef>
        <a:spcAft>
          <a:spcPct val="0"/>
        </a:spcAft>
        <a:defRPr sz="3200">
          <a:solidFill>
            <a:schemeClr val="tx1"/>
          </a:solidFill>
          <a:latin typeface="Century Gothic" pitchFamily="34" charset="0"/>
        </a:defRPr>
      </a:lvl3pPr>
      <a:lvl4pPr algn="ctr" rtl="0" eaLnBrk="0" fontAlgn="base" hangingPunct="0">
        <a:spcBef>
          <a:spcPct val="0"/>
        </a:spcBef>
        <a:spcAft>
          <a:spcPct val="0"/>
        </a:spcAft>
        <a:defRPr sz="3200">
          <a:solidFill>
            <a:schemeClr val="tx1"/>
          </a:solidFill>
          <a:latin typeface="Century Gothic" pitchFamily="34" charset="0"/>
        </a:defRPr>
      </a:lvl4pPr>
      <a:lvl5pPr algn="ctr" rtl="0" eaLnBrk="0" fontAlgn="base" hangingPunct="0">
        <a:spcBef>
          <a:spcPct val="0"/>
        </a:spcBef>
        <a:spcAft>
          <a:spcPct val="0"/>
        </a:spcAft>
        <a:defRPr sz="3200">
          <a:solidFill>
            <a:schemeClr val="tx1"/>
          </a:solidFill>
          <a:latin typeface="Century Gothic" pitchFamily="34" charset="0"/>
        </a:defRPr>
      </a:lvl5pPr>
      <a:lvl6pPr marL="457200" algn="ctr" rtl="0" fontAlgn="base">
        <a:spcBef>
          <a:spcPct val="0"/>
        </a:spcBef>
        <a:spcAft>
          <a:spcPct val="0"/>
        </a:spcAft>
        <a:defRPr sz="3200">
          <a:solidFill>
            <a:schemeClr val="tx1"/>
          </a:solidFill>
          <a:latin typeface="Century Gothic" pitchFamily="34" charset="0"/>
        </a:defRPr>
      </a:lvl6pPr>
      <a:lvl7pPr marL="914400" algn="ctr" rtl="0" fontAlgn="base">
        <a:spcBef>
          <a:spcPct val="0"/>
        </a:spcBef>
        <a:spcAft>
          <a:spcPct val="0"/>
        </a:spcAft>
        <a:defRPr sz="3200">
          <a:solidFill>
            <a:schemeClr val="tx1"/>
          </a:solidFill>
          <a:latin typeface="Century Gothic" pitchFamily="34" charset="0"/>
        </a:defRPr>
      </a:lvl7pPr>
      <a:lvl8pPr marL="1371600" algn="ctr" rtl="0" fontAlgn="base">
        <a:spcBef>
          <a:spcPct val="0"/>
        </a:spcBef>
        <a:spcAft>
          <a:spcPct val="0"/>
        </a:spcAft>
        <a:defRPr sz="3200">
          <a:solidFill>
            <a:schemeClr val="tx1"/>
          </a:solidFill>
          <a:latin typeface="Century Gothic" pitchFamily="34" charset="0"/>
        </a:defRPr>
      </a:lvl8pPr>
      <a:lvl9pPr marL="1828800" algn="ctr" rtl="0" fontAlgn="base">
        <a:spcBef>
          <a:spcPct val="0"/>
        </a:spcBef>
        <a:spcAft>
          <a:spcPct val="0"/>
        </a:spcAft>
        <a:defRPr sz="32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labergegroup.com/addis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p:cNvPicPr>
          <p:nvPr/>
        </p:nvPicPr>
        <p:blipFill>
          <a:blip r:embed="rId3" cstate="print">
            <a:extLst>
              <a:ext uri="{28A0092B-C50C-407E-A947-70E740481C1C}">
                <a14:useLocalDpi xmlns:a14="http://schemas.microsoft.com/office/drawing/2010/main" val="0"/>
              </a:ext>
            </a:extLst>
          </a:blip>
          <a:srcRect l="18005" t="25835" r="11493" b="23264"/>
          <a:stretch>
            <a:fillRect/>
          </a:stretch>
        </p:blipFill>
        <p:spPr bwMode="auto">
          <a:xfrm>
            <a:off x="0" y="1365250"/>
            <a:ext cx="9144000" cy="404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bwMode="auto">
          <a:xfrm>
            <a:off x="0" y="5405437"/>
            <a:ext cx="9144000" cy="1452562"/>
          </a:xfrm>
          <a:prstGeom prst="rect">
            <a:avLst/>
          </a:prstGeom>
          <a:solidFill>
            <a:srgbClr val="00CCFF">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en-US" b="1" dirty="0">
                <a:solidFill>
                  <a:schemeClr val="bg1"/>
                </a:solidFill>
              </a:rPr>
              <a:t>	</a:t>
            </a:r>
          </a:p>
        </p:txBody>
      </p:sp>
      <p:sp>
        <p:nvSpPr>
          <p:cNvPr id="63492" name="TextBox 1"/>
          <p:cNvSpPr txBox="1">
            <a:spLocks noChangeArrowheads="1"/>
          </p:cNvSpPr>
          <p:nvPr/>
        </p:nvSpPr>
        <p:spPr bwMode="auto">
          <a:xfrm>
            <a:off x="436563" y="228600"/>
            <a:ext cx="8243887"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200" b="1" dirty="0">
                <a:solidFill>
                  <a:srgbClr val="FFFFFF"/>
                </a:solidFill>
              </a:rPr>
              <a:t>Village of Addison, New York</a:t>
            </a:r>
          </a:p>
          <a:p>
            <a:pPr algn="ctr">
              <a:spcBef>
                <a:spcPts val="200"/>
              </a:spcBef>
            </a:pPr>
            <a:r>
              <a:rPr lang="en-US" altLang="en-US" sz="2300" dirty="0">
                <a:solidFill>
                  <a:srgbClr val="00CCFF"/>
                </a:solidFill>
              </a:rPr>
              <a:t>Dissolution Study and Proposed Plan</a:t>
            </a:r>
          </a:p>
        </p:txBody>
      </p:sp>
      <p:pic>
        <p:nvPicPr>
          <p:cNvPr id="63493"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1705" y="5745956"/>
            <a:ext cx="2097087"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a:off x="0" y="1350963"/>
            <a:ext cx="9144000" cy="0"/>
          </a:xfrm>
          <a:prstGeom prst="line">
            <a:avLst/>
          </a:prstGeom>
          <a:ln w="28575">
            <a:solidFill>
              <a:srgbClr val="00B0F0"/>
            </a:solidFill>
          </a:ln>
        </p:spPr>
        <p:style>
          <a:lnRef idx="3">
            <a:schemeClr val="accent1"/>
          </a:lnRef>
          <a:fillRef idx="0">
            <a:schemeClr val="accent1"/>
          </a:fillRef>
          <a:effectRef idx="2">
            <a:schemeClr val="accent1"/>
          </a:effectRef>
          <a:fontRef idx="minor">
            <a:schemeClr val="tx1"/>
          </a:fontRef>
        </p:style>
      </p:cxnSp>
      <p:sp>
        <p:nvSpPr>
          <p:cNvPr id="3" name="TextBox 2"/>
          <p:cNvSpPr txBox="1"/>
          <p:nvPr/>
        </p:nvSpPr>
        <p:spPr>
          <a:xfrm>
            <a:off x="383809" y="5750535"/>
            <a:ext cx="3710354" cy="923330"/>
          </a:xfrm>
          <a:prstGeom prst="rect">
            <a:avLst/>
          </a:prstGeom>
          <a:noFill/>
        </p:spPr>
        <p:txBody>
          <a:bodyPr wrap="square" rtlCol="0">
            <a:spAutoFit/>
          </a:bodyPr>
          <a:lstStyle/>
          <a:p>
            <a:r>
              <a:rPr lang="en-US" altLang="en-US" b="1" dirty="0">
                <a:solidFill>
                  <a:schemeClr val="bg1"/>
                </a:solidFill>
              </a:rPr>
              <a:t>Public Informational Meeting #1</a:t>
            </a:r>
          </a:p>
          <a:p>
            <a:r>
              <a:rPr lang="en-US" altLang="en-US" b="1" dirty="0">
                <a:solidFill>
                  <a:schemeClr val="bg1"/>
                </a:solidFill>
              </a:rPr>
              <a:t>October 22, 2025</a:t>
            </a:r>
          </a:p>
          <a:p>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46"/>
          <p:cNvSpPr/>
          <p:nvPr/>
        </p:nvSpPr>
        <p:spPr>
          <a:xfrm rot="5400000">
            <a:off x="3987801" y="2568575"/>
            <a:ext cx="1166812" cy="6650037"/>
          </a:xfrm>
          <a:custGeom>
            <a:avLst/>
            <a:gdLst>
              <a:gd name="connsiteX0" fmla="*/ 0 w 1316406"/>
              <a:gd name="connsiteY0" fmla="*/ 0 h 3128530"/>
              <a:gd name="connsiteX1" fmla="*/ 729344 w 1316406"/>
              <a:gd name="connsiteY1" fmla="*/ 8056 h 3128530"/>
              <a:gd name="connsiteX2" fmla="*/ 1316406 w 1316406"/>
              <a:gd name="connsiteY2" fmla="*/ 1552887 h 3128530"/>
              <a:gd name="connsiteX3" fmla="*/ 717635 w 1316406"/>
              <a:gd name="connsiteY3" fmla="*/ 3128530 h 3128530"/>
              <a:gd name="connsiteX4" fmla="*/ 0 w 1316406"/>
              <a:gd name="connsiteY4" fmla="*/ 3126295 h 3128530"/>
              <a:gd name="connsiteX5" fmla="*/ 0 w 1316406"/>
              <a:gd name="connsiteY5" fmla="*/ 0 h 3128530"/>
              <a:gd name="connsiteX0" fmla="*/ 331130 w 1647536"/>
              <a:gd name="connsiteY0" fmla="*/ 0 h 3129766"/>
              <a:gd name="connsiteX1" fmla="*/ 1060474 w 1647536"/>
              <a:gd name="connsiteY1" fmla="*/ 8056 h 3129766"/>
              <a:gd name="connsiteX2" fmla="*/ 1647536 w 1647536"/>
              <a:gd name="connsiteY2" fmla="*/ 1552887 h 3129766"/>
              <a:gd name="connsiteX3" fmla="*/ 1048765 w 1647536"/>
              <a:gd name="connsiteY3" fmla="*/ 3128530 h 3129766"/>
              <a:gd name="connsiteX4" fmla="*/ 0 w 1647536"/>
              <a:gd name="connsiteY4" fmla="*/ 3129766 h 3129766"/>
              <a:gd name="connsiteX5" fmla="*/ 331130 w 1647536"/>
              <a:gd name="connsiteY5" fmla="*/ 0 h 3129766"/>
              <a:gd name="connsiteX0" fmla="*/ 0 w 1746879"/>
              <a:gd name="connsiteY0" fmla="*/ 0 h 3129767"/>
              <a:gd name="connsiteX1" fmla="*/ 1159817 w 1746879"/>
              <a:gd name="connsiteY1" fmla="*/ 8057 h 3129767"/>
              <a:gd name="connsiteX2" fmla="*/ 1746879 w 1746879"/>
              <a:gd name="connsiteY2" fmla="*/ 1552888 h 3129767"/>
              <a:gd name="connsiteX3" fmla="*/ 1148108 w 1746879"/>
              <a:gd name="connsiteY3" fmla="*/ 3128531 h 3129767"/>
              <a:gd name="connsiteX4" fmla="*/ 99343 w 1746879"/>
              <a:gd name="connsiteY4" fmla="*/ 3129767 h 3129767"/>
              <a:gd name="connsiteX5" fmla="*/ 0 w 1746879"/>
              <a:gd name="connsiteY5" fmla="*/ 0 h 312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6879" h="3129767">
                <a:moveTo>
                  <a:pt x="0" y="0"/>
                </a:moveTo>
                <a:lnTo>
                  <a:pt x="1159817" y="8057"/>
                </a:lnTo>
                <a:lnTo>
                  <a:pt x="1746879" y="1552888"/>
                </a:lnTo>
                <a:lnTo>
                  <a:pt x="1148108" y="3128531"/>
                </a:lnTo>
                <a:lnTo>
                  <a:pt x="99343" y="3129767"/>
                </a:lnTo>
                <a:lnTo>
                  <a:pt x="0" y="0"/>
                </a:lnTo>
                <a:close/>
              </a:path>
            </a:pathLst>
          </a:custGeom>
          <a:solidFill>
            <a:srgbClr val="004A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 name="Freeform 40"/>
          <p:cNvSpPr/>
          <p:nvPr/>
        </p:nvSpPr>
        <p:spPr>
          <a:xfrm rot="5400000">
            <a:off x="3987007" y="1851819"/>
            <a:ext cx="1168400" cy="6650037"/>
          </a:xfrm>
          <a:custGeom>
            <a:avLst/>
            <a:gdLst>
              <a:gd name="connsiteX0" fmla="*/ 0 w 1316406"/>
              <a:gd name="connsiteY0" fmla="*/ 0 h 3128530"/>
              <a:gd name="connsiteX1" fmla="*/ 729344 w 1316406"/>
              <a:gd name="connsiteY1" fmla="*/ 8056 h 3128530"/>
              <a:gd name="connsiteX2" fmla="*/ 1316406 w 1316406"/>
              <a:gd name="connsiteY2" fmla="*/ 1552887 h 3128530"/>
              <a:gd name="connsiteX3" fmla="*/ 717635 w 1316406"/>
              <a:gd name="connsiteY3" fmla="*/ 3128530 h 3128530"/>
              <a:gd name="connsiteX4" fmla="*/ 0 w 1316406"/>
              <a:gd name="connsiteY4" fmla="*/ 3126295 h 3128530"/>
              <a:gd name="connsiteX5" fmla="*/ 0 w 1316406"/>
              <a:gd name="connsiteY5" fmla="*/ 0 h 3128530"/>
              <a:gd name="connsiteX0" fmla="*/ 331130 w 1647536"/>
              <a:gd name="connsiteY0" fmla="*/ 0 h 3129766"/>
              <a:gd name="connsiteX1" fmla="*/ 1060474 w 1647536"/>
              <a:gd name="connsiteY1" fmla="*/ 8056 h 3129766"/>
              <a:gd name="connsiteX2" fmla="*/ 1647536 w 1647536"/>
              <a:gd name="connsiteY2" fmla="*/ 1552887 h 3129766"/>
              <a:gd name="connsiteX3" fmla="*/ 1048765 w 1647536"/>
              <a:gd name="connsiteY3" fmla="*/ 3128530 h 3129766"/>
              <a:gd name="connsiteX4" fmla="*/ 0 w 1647536"/>
              <a:gd name="connsiteY4" fmla="*/ 3129766 h 3129766"/>
              <a:gd name="connsiteX5" fmla="*/ 331130 w 1647536"/>
              <a:gd name="connsiteY5" fmla="*/ 0 h 3129766"/>
              <a:gd name="connsiteX0" fmla="*/ 0 w 1746879"/>
              <a:gd name="connsiteY0" fmla="*/ 0 h 3129767"/>
              <a:gd name="connsiteX1" fmla="*/ 1159817 w 1746879"/>
              <a:gd name="connsiteY1" fmla="*/ 8057 h 3129767"/>
              <a:gd name="connsiteX2" fmla="*/ 1746879 w 1746879"/>
              <a:gd name="connsiteY2" fmla="*/ 1552888 h 3129767"/>
              <a:gd name="connsiteX3" fmla="*/ 1148108 w 1746879"/>
              <a:gd name="connsiteY3" fmla="*/ 3128531 h 3129767"/>
              <a:gd name="connsiteX4" fmla="*/ 99343 w 1746879"/>
              <a:gd name="connsiteY4" fmla="*/ 3129767 h 3129767"/>
              <a:gd name="connsiteX5" fmla="*/ 0 w 1746879"/>
              <a:gd name="connsiteY5" fmla="*/ 0 h 312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6879" h="3129767">
                <a:moveTo>
                  <a:pt x="0" y="0"/>
                </a:moveTo>
                <a:lnTo>
                  <a:pt x="1159817" y="8057"/>
                </a:lnTo>
                <a:lnTo>
                  <a:pt x="1746879" y="1552888"/>
                </a:lnTo>
                <a:lnTo>
                  <a:pt x="1148108" y="3128531"/>
                </a:lnTo>
                <a:lnTo>
                  <a:pt x="99343" y="3129767"/>
                </a:lnTo>
                <a:lnTo>
                  <a:pt x="0" y="0"/>
                </a:lnTo>
                <a:close/>
              </a:path>
            </a:pathLst>
          </a:custGeom>
          <a:solidFill>
            <a:srgbClr val="005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0" name="Freeform 39"/>
          <p:cNvSpPr/>
          <p:nvPr/>
        </p:nvSpPr>
        <p:spPr>
          <a:xfrm rot="5400000">
            <a:off x="3987801" y="1162050"/>
            <a:ext cx="1166812" cy="6650037"/>
          </a:xfrm>
          <a:custGeom>
            <a:avLst/>
            <a:gdLst>
              <a:gd name="connsiteX0" fmla="*/ 0 w 1316406"/>
              <a:gd name="connsiteY0" fmla="*/ 0 h 3128530"/>
              <a:gd name="connsiteX1" fmla="*/ 729344 w 1316406"/>
              <a:gd name="connsiteY1" fmla="*/ 8056 h 3128530"/>
              <a:gd name="connsiteX2" fmla="*/ 1316406 w 1316406"/>
              <a:gd name="connsiteY2" fmla="*/ 1552887 h 3128530"/>
              <a:gd name="connsiteX3" fmla="*/ 717635 w 1316406"/>
              <a:gd name="connsiteY3" fmla="*/ 3128530 h 3128530"/>
              <a:gd name="connsiteX4" fmla="*/ 0 w 1316406"/>
              <a:gd name="connsiteY4" fmla="*/ 3126295 h 3128530"/>
              <a:gd name="connsiteX5" fmla="*/ 0 w 1316406"/>
              <a:gd name="connsiteY5" fmla="*/ 0 h 3128530"/>
              <a:gd name="connsiteX0" fmla="*/ 331130 w 1647536"/>
              <a:gd name="connsiteY0" fmla="*/ 0 h 3129766"/>
              <a:gd name="connsiteX1" fmla="*/ 1060474 w 1647536"/>
              <a:gd name="connsiteY1" fmla="*/ 8056 h 3129766"/>
              <a:gd name="connsiteX2" fmla="*/ 1647536 w 1647536"/>
              <a:gd name="connsiteY2" fmla="*/ 1552887 h 3129766"/>
              <a:gd name="connsiteX3" fmla="*/ 1048765 w 1647536"/>
              <a:gd name="connsiteY3" fmla="*/ 3128530 h 3129766"/>
              <a:gd name="connsiteX4" fmla="*/ 0 w 1647536"/>
              <a:gd name="connsiteY4" fmla="*/ 3129766 h 3129766"/>
              <a:gd name="connsiteX5" fmla="*/ 331130 w 1647536"/>
              <a:gd name="connsiteY5" fmla="*/ 0 h 3129766"/>
              <a:gd name="connsiteX0" fmla="*/ 0 w 1746879"/>
              <a:gd name="connsiteY0" fmla="*/ 0 h 3129767"/>
              <a:gd name="connsiteX1" fmla="*/ 1159817 w 1746879"/>
              <a:gd name="connsiteY1" fmla="*/ 8057 h 3129767"/>
              <a:gd name="connsiteX2" fmla="*/ 1746879 w 1746879"/>
              <a:gd name="connsiteY2" fmla="*/ 1552888 h 3129767"/>
              <a:gd name="connsiteX3" fmla="*/ 1148108 w 1746879"/>
              <a:gd name="connsiteY3" fmla="*/ 3128531 h 3129767"/>
              <a:gd name="connsiteX4" fmla="*/ 99343 w 1746879"/>
              <a:gd name="connsiteY4" fmla="*/ 3129767 h 3129767"/>
              <a:gd name="connsiteX5" fmla="*/ 0 w 1746879"/>
              <a:gd name="connsiteY5" fmla="*/ 0 h 312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6879" h="3129767">
                <a:moveTo>
                  <a:pt x="0" y="0"/>
                </a:moveTo>
                <a:lnTo>
                  <a:pt x="1159817" y="8057"/>
                </a:lnTo>
                <a:lnTo>
                  <a:pt x="1746879" y="1552888"/>
                </a:lnTo>
                <a:lnTo>
                  <a:pt x="1148108" y="3128531"/>
                </a:lnTo>
                <a:lnTo>
                  <a:pt x="99343" y="3129767"/>
                </a:lnTo>
                <a:lnTo>
                  <a:pt x="0" y="0"/>
                </a:lnTo>
                <a:close/>
              </a:path>
            </a:pathLst>
          </a:custGeom>
          <a:solidFill>
            <a:srgbClr val="0063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Freeform 38"/>
          <p:cNvSpPr/>
          <p:nvPr/>
        </p:nvSpPr>
        <p:spPr>
          <a:xfrm rot="5400000">
            <a:off x="3987801" y="466725"/>
            <a:ext cx="1166812" cy="6650037"/>
          </a:xfrm>
          <a:custGeom>
            <a:avLst/>
            <a:gdLst>
              <a:gd name="connsiteX0" fmla="*/ 0 w 1316406"/>
              <a:gd name="connsiteY0" fmla="*/ 0 h 3128530"/>
              <a:gd name="connsiteX1" fmla="*/ 729344 w 1316406"/>
              <a:gd name="connsiteY1" fmla="*/ 8056 h 3128530"/>
              <a:gd name="connsiteX2" fmla="*/ 1316406 w 1316406"/>
              <a:gd name="connsiteY2" fmla="*/ 1552887 h 3128530"/>
              <a:gd name="connsiteX3" fmla="*/ 717635 w 1316406"/>
              <a:gd name="connsiteY3" fmla="*/ 3128530 h 3128530"/>
              <a:gd name="connsiteX4" fmla="*/ 0 w 1316406"/>
              <a:gd name="connsiteY4" fmla="*/ 3126295 h 3128530"/>
              <a:gd name="connsiteX5" fmla="*/ 0 w 1316406"/>
              <a:gd name="connsiteY5" fmla="*/ 0 h 3128530"/>
              <a:gd name="connsiteX0" fmla="*/ 331130 w 1647536"/>
              <a:gd name="connsiteY0" fmla="*/ 0 h 3129766"/>
              <a:gd name="connsiteX1" fmla="*/ 1060474 w 1647536"/>
              <a:gd name="connsiteY1" fmla="*/ 8056 h 3129766"/>
              <a:gd name="connsiteX2" fmla="*/ 1647536 w 1647536"/>
              <a:gd name="connsiteY2" fmla="*/ 1552887 h 3129766"/>
              <a:gd name="connsiteX3" fmla="*/ 1048765 w 1647536"/>
              <a:gd name="connsiteY3" fmla="*/ 3128530 h 3129766"/>
              <a:gd name="connsiteX4" fmla="*/ 0 w 1647536"/>
              <a:gd name="connsiteY4" fmla="*/ 3129766 h 3129766"/>
              <a:gd name="connsiteX5" fmla="*/ 331130 w 1647536"/>
              <a:gd name="connsiteY5" fmla="*/ 0 h 3129766"/>
              <a:gd name="connsiteX0" fmla="*/ 0 w 1746879"/>
              <a:gd name="connsiteY0" fmla="*/ 0 h 3129767"/>
              <a:gd name="connsiteX1" fmla="*/ 1159817 w 1746879"/>
              <a:gd name="connsiteY1" fmla="*/ 8057 h 3129767"/>
              <a:gd name="connsiteX2" fmla="*/ 1746879 w 1746879"/>
              <a:gd name="connsiteY2" fmla="*/ 1552888 h 3129767"/>
              <a:gd name="connsiteX3" fmla="*/ 1148108 w 1746879"/>
              <a:gd name="connsiteY3" fmla="*/ 3128531 h 3129767"/>
              <a:gd name="connsiteX4" fmla="*/ 99343 w 1746879"/>
              <a:gd name="connsiteY4" fmla="*/ 3129767 h 3129767"/>
              <a:gd name="connsiteX5" fmla="*/ 0 w 1746879"/>
              <a:gd name="connsiteY5" fmla="*/ 0 h 312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6879" h="3129767">
                <a:moveTo>
                  <a:pt x="0" y="0"/>
                </a:moveTo>
                <a:lnTo>
                  <a:pt x="1159817" y="8057"/>
                </a:lnTo>
                <a:lnTo>
                  <a:pt x="1746879" y="1552888"/>
                </a:lnTo>
                <a:lnTo>
                  <a:pt x="1148108" y="3128531"/>
                </a:lnTo>
                <a:lnTo>
                  <a:pt x="99343" y="3129767"/>
                </a:lnTo>
                <a:lnTo>
                  <a:pt x="0" y="0"/>
                </a:lnTo>
                <a:close/>
              </a:path>
            </a:pathLst>
          </a:custGeom>
          <a:solidFill>
            <a:srgbClr val="006C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Freeform 37"/>
          <p:cNvSpPr/>
          <p:nvPr/>
        </p:nvSpPr>
        <p:spPr>
          <a:xfrm rot="5400000">
            <a:off x="3987800" y="-223837"/>
            <a:ext cx="1166813" cy="6650037"/>
          </a:xfrm>
          <a:custGeom>
            <a:avLst/>
            <a:gdLst>
              <a:gd name="connsiteX0" fmla="*/ 0 w 1316406"/>
              <a:gd name="connsiteY0" fmla="*/ 0 h 3128530"/>
              <a:gd name="connsiteX1" fmla="*/ 729344 w 1316406"/>
              <a:gd name="connsiteY1" fmla="*/ 8056 h 3128530"/>
              <a:gd name="connsiteX2" fmla="*/ 1316406 w 1316406"/>
              <a:gd name="connsiteY2" fmla="*/ 1552887 h 3128530"/>
              <a:gd name="connsiteX3" fmla="*/ 717635 w 1316406"/>
              <a:gd name="connsiteY3" fmla="*/ 3128530 h 3128530"/>
              <a:gd name="connsiteX4" fmla="*/ 0 w 1316406"/>
              <a:gd name="connsiteY4" fmla="*/ 3126295 h 3128530"/>
              <a:gd name="connsiteX5" fmla="*/ 0 w 1316406"/>
              <a:gd name="connsiteY5" fmla="*/ 0 h 3128530"/>
              <a:gd name="connsiteX0" fmla="*/ 331130 w 1647536"/>
              <a:gd name="connsiteY0" fmla="*/ 0 h 3129766"/>
              <a:gd name="connsiteX1" fmla="*/ 1060474 w 1647536"/>
              <a:gd name="connsiteY1" fmla="*/ 8056 h 3129766"/>
              <a:gd name="connsiteX2" fmla="*/ 1647536 w 1647536"/>
              <a:gd name="connsiteY2" fmla="*/ 1552887 h 3129766"/>
              <a:gd name="connsiteX3" fmla="*/ 1048765 w 1647536"/>
              <a:gd name="connsiteY3" fmla="*/ 3128530 h 3129766"/>
              <a:gd name="connsiteX4" fmla="*/ 0 w 1647536"/>
              <a:gd name="connsiteY4" fmla="*/ 3129766 h 3129766"/>
              <a:gd name="connsiteX5" fmla="*/ 331130 w 1647536"/>
              <a:gd name="connsiteY5" fmla="*/ 0 h 3129766"/>
              <a:gd name="connsiteX0" fmla="*/ 0 w 1746879"/>
              <a:gd name="connsiteY0" fmla="*/ 0 h 3129767"/>
              <a:gd name="connsiteX1" fmla="*/ 1159817 w 1746879"/>
              <a:gd name="connsiteY1" fmla="*/ 8057 h 3129767"/>
              <a:gd name="connsiteX2" fmla="*/ 1746879 w 1746879"/>
              <a:gd name="connsiteY2" fmla="*/ 1552888 h 3129767"/>
              <a:gd name="connsiteX3" fmla="*/ 1148108 w 1746879"/>
              <a:gd name="connsiteY3" fmla="*/ 3128531 h 3129767"/>
              <a:gd name="connsiteX4" fmla="*/ 99343 w 1746879"/>
              <a:gd name="connsiteY4" fmla="*/ 3129767 h 3129767"/>
              <a:gd name="connsiteX5" fmla="*/ 0 w 1746879"/>
              <a:gd name="connsiteY5" fmla="*/ 0 h 312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6879" h="3129767">
                <a:moveTo>
                  <a:pt x="0" y="0"/>
                </a:moveTo>
                <a:lnTo>
                  <a:pt x="1159817" y="8057"/>
                </a:lnTo>
                <a:lnTo>
                  <a:pt x="1746879" y="1552888"/>
                </a:lnTo>
                <a:lnTo>
                  <a:pt x="1148108" y="3128531"/>
                </a:lnTo>
                <a:lnTo>
                  <a:pt x="99343" y="3129767"/>
                </a:lnTo>
                <a:lnTo>
                  <a:pt x="0" y="0"/>
                </a:lnTo>
                <a:close/>
              </a:path>
            </a:pathLst>
          </a:custGeom>
          <a:solidFill>
            <a:srgbClr val="0076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Freeform 23"/>
          <p:cNvSpPr/>
          <p:nvPr/>
        </p:nvSpPr>
        <p:spPr>
          <a:xfrm rot="5400000">
            <a:off x="3987007" y="-908844"/>
            <a:ext cx="1168400" cy="6650037"/>
          </a:xfrm>
          <a:custGeom>
            <a:avLst/>
            <a:gdLst>
              <a:gd name="connsiteX0" fmla="*/ 0 w 1316406"/>
              <a:gd name="connsiteY0" fmla="*/ 0 h 3128530"/>
              <a:gd name="connsiteX1" fmla="*/ 729344 w 1316406"/>
              <a:gd name="connsiteY1" fmla="*/ 8056 h 3128530"/>
              <a:gd name="connsiteX2" fmla="*/ 1316406 w 1316406"/>
              <a:gd name="connsiteY2" fmla="*/ 1552887 h 3128530"/>
              <a:gd name="connsiteX3" fmla="*/ 717635 w 1316406"/>
              <a:gd name="connsiteY3" fmla="*/ 3128530 h 3128530"/>
              <a:gd name="connsiteX4" fmla="*/ 0 w 1316406"/>
              <a:gd name="connsiteY4" fmla="*/ 3126295 h 3128530"/>
              <a:gd name="connsiteX5" fmla="*/ 0 w 1316406"/>
              <a:gd name="connsiteY5" fmla="*/ 0 h 3128530"/>
              <a:gd name="connsiteX0" fmla="*/ 331130 w 1647536"/>
              <a:gd name="connsiteY0" fmla="*/ 0 h 3129766"/>
              <a:gd name="connsiteX1" fmla="*/ 1060474 w 1647536"/>
              <a:gd name="connsiteY1" fmla="*/ 8056 h 3129766"/>
              <a:gd name="connsiteX2" fmla="*/ 1647536 w 1647536"/>
              <a:gd name="connsiteY2" fmla="*/ 1552887 h 3129766"/>
              <a:gd name="connsiteX3" fmla="*/ 1048765 w 1647536"/>
              <a:gd name="connsiteY3" fmla="*/ 3128530 h 3129766"/>
              <a:gd name="connsiteX4" fmla="*/ 0 w 1647536"/>
              <a:gd name="connsiteY4" fmla="*/ 3129766 h 3129766"/>
              <a:gd name="connsiteX5" fmla="*/ 331130 w 1647536"/>
              <a:gd name="connsiteY5" fmla="*/ 0 h 3129766"/>
              <a:gd name="connsiteX0" fmla="*/ 0 w 1746879"/>
              <a:gd name="connsiteY0" fmla="*/ 0 h 3129767"/>
              <a:gd name="connsiteX1" fmla="*/ 1159817 w 1746879"/>
              <a:gd name="connsiteY1" fmla="*/ 8057 h 3129767"/>
              <a:gd name="connsiteX2" fmla="*/ 1746879 w 1746879"/>
              <a:gd name="connsiteY2" fmla="*/ 1552888 h 3129767"/>
              <a:gd name="connsiteX3" fmla="*/ 1148108 w 1746879"/>
              <a:gd name="connsiteY3" fmla="*/ 3128531 h 3129767"/>
              <a:gd name="connsiteX4" fmla="*/ 99343 w 1746879"/>
              <a:gd name="connsiteY4" fmla="*/ 3129767 h 3129767"/>
              <a:gd name="connsiteX5" fmla="*/ 0 w 1746879"/>
              <a:gd name="connsiteY5" fmla="*/ 0 h 312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6879" h="3129767">
                <a:moveTo>
                  <a:pt x="0" y="0"/>
                </a:moveTo>
                <a:lnTo>
                  <a:pt x="1159817" y="8057"/>
                </a:lnTo>
                <a:lnTo>
                  <a:pt x="1746879" y="1552888"/>
                </a:lnTo>
                <a:lnTo>
                  <a:pt x="1148108" y="3128531"/>
                </a:lnTo>
                <a:lnTo>
                  <a:pt x="99343" y="3129767"/>
                </a:lnTo>
                <a:lnTo>
                  <a:pt x="0" y="0"/>
                </a:lnTo>
                <a:close/>
              </a:path>
            </a:pathLst>
          </a:custGeom>
          <a:solidFill>
            <a:srgbClr val="0080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9880" name="TextBox 1"/>
          <p:cNvSpPr txBox="1">
            <a:spLocks noChangeArrowheads="1"/>
          </p:cNvSpPr>
          <p:nvPr/>
        </p:nvSpPr>
        <p:spPr bwMode="auto">
          <a:xfrm>
            <a:off x="0" y="1936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400" b="1" dirty="0">
                <a:solidFill>
                  <a:srgbClr val="00CCFF"/>
                </a:solidFill>
              </a:rPr>
              <a:t>BOARD INITIATED DISSOLUTION PLANNING PROCESS</a:t>
            </a:r>
            <a:endParaRPr lang="en-US" altLang="en-US" sz="3000" b="1" dirty="0">
              <a:solidFill>
                <a:srgbClr val="00CCFF"/>
              </a:solidFill>
            </a:endParaRPr>
          </a:p>
        </p:txBody>
      </p:sp>
      <p:cxnSp>
        <p:nvCxnSpPr>
          <p:cNvPr id="19" name="Straight Connector 18"/>
          <p:cNvCxnSpPr/>
          <p:nvPr/>
        </p:nvCxnSpPr>
        <p:spPr>
          <a:xfrm>
            <a:off x="0" y="741363"/>
            <a:ext cx="9144000" cy="0"/>
          </a:xfrm>
          <a:prstGeom prst="line">
            <a:avLst/>
          </a:prstGeom>
          <a:ln w="28575">
            <a:solidFill>
              <a:srgbClr val="00B0F0"/>
            </a:solidFill>
          </a:ln>
        </p:spPr>
        <p:style>
          <a:lnRef idx="3">
            <a:schemeClr val="accent1"/>
          </a:lnRef>
          <a:fillRef idx="0">
            <a:schemeClr val="accent1"/>
          </a:fillRef>
          <a:effectRef idx="2">
            <a:schemeClr val="accent1"/>
          </a:effectRef>
          <a:fontRef idx="minor">
            <a:schemeClr val="tx1"/>
          </a:fontRef>
        </p:style>
      </p:cxnSp>
      <p:sp>
        <p:nvSpPr>
          <p:cNvPr id="32" name="Freeform 31"/>
          <p:cNvSpPr/>
          <p:nvPr/>
        </p:nvSpPr>
        <p:spPr>
          <a:xfrm rot="5400000">
            <a:off x="4175919" y="-1515268"/>
            <a:ext cx="879475" cy="6738937"/>
          </a:xfrm>
          <a:custGeom>
            <a:avLst/>
            <a:gdLst>
              <a:gd name="connsiteX0" fmla="*/ 0 w 1316406"/>
              <a:gd name="connsiteY0" fmla="*/ 0 h 3128530"/>
              <a:gd name="connsiteX1" fmla="*/ 729344 w 1316406"/>
              <a:gd name="connsiteY1" fmla="*/ 8056 h 3128530"/>
              <a:gd name="connsiteX2" fmla="*/ 1316406 w 1316406"/>
              <a:gd name="connsiteY2" fmla="*/ 1552887 h 3128530"/>
              <a:gd name="connsiteX3" fmla="*/ 717635 w 1316406"/>
              <a:gd name="connsiteY3" fmla="*/ 3128530 h 3128530"/>
              <a:gd name="connsiteX4" fmla="*/ 0 w 1316406"/>
              <a:gd name="connsiteY4" fmla="*/ 3126295 h 3128530"/>
              <a:gd name="connsiteX5" fmla="*/ 0 w 1316406"/>
              <a:gd name="connsiteY5" fmla="*/ 0 h 312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6406" h="3128530">
                <a:moveTo>
                  <a:pt x="0" y="0"/>
                </a:moveTo>
                <a:lnTo>
                  <a:pt x="729344" y="8056"/>
                </a:lnTo>
                <a:lnTo>
                  <a:pt x="1316406" y="1552887"/>
                </a:lnTo>
                <a:lnTo>
                  <a:pt x="717635" y="3128530"/>
                </a:lnTo>
                <a:lnTo>
                  <a:pt x="0" y="3126295"/>
                </a:lnTo>
                <a:lnTo>
                  <a:pt x="0" y="0"/>
                </a:lnTo>
                <a:close/>
              </a:path>
            </a:pathLst>
          </a:custGeom>
          <a:solidFill>
            <a:srgbClr val="0095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Freeform 24"/>
          <p:cNvSpPr/>
          <p:nvPr/>
        </p:nvSpPr>
        <p:spPr>
          <a:xfrm rot="5400000">
            <a:off x="4178300" y="-2020887"/>
            <a:ext cx="727075" cy="6654800"/>
          </a:xfrm>
          <a:custGeom>
            <a:avLst/>
            <a:gdLst>
              <a:gd name="connsiteX0" fmla="*/ 0 w 1316406"/>
              <a:gd name="connsiteY0" fmla="*/ 0 h 3128530"/>
              <a:gd name="connsiteX1" fmla="*/ 729344 w 1316406"/>
              <a:gd name="connsiteY1" fmla="*/ 8056 h 3128530"/>
              <a:gd name="connsiteX2" fmla="*/ 1316406 w 1316406"/>
              <a:gd name="connsiteY2" fmla="*/ 1552887 h 3128530"/>
              <a:gd name="connsiteX3" fmla="*/ 717635 w 1316406"/>
              <a:gd name="connsiteY3" fmla="*/ 3128530 h 3128530"/>
              <a:gd name="connsiteX4" fmla="*/ 0 w 1316406"/>
              <a:gd name="connsiteY4" fmla="*/ 3126295 h 3128530"/>
              <a:gd name="connsiteX5" fmla="*/ 0 w 1316406"/>
              <a:gd name="connsiteY5" fmla="*/ 0 h 3128530"/>
              <a:gd name="connsiteX0" fmla="*/ 331130 w 1647536"/>
              <a:gd name="connsiteY0" fmla="*/ 0 h 3129766"/>
              <a:gd name="connsiteX1" fmla="*/ 1060474 w 1647536"/>
              <a:gd name="connsiteY1" fmla="*/ 8056 h 3129766"/>
              <a:gd name="connsiteX2" fmla="*/ 1647536 w 1647536"/>
              <a:gd name="connsiteY2" fmla="*/ 1552887 h 3129766"/>
              <a:gd name="connsiteX3" fmla="*/ 1048765 w 1647536"/>
              <a:gd name="connsiteY3" fmla="*/ 3128530 h 3129766"/>
              <a:gd name="connsiteX4" fmla="*/ 0 w 1647536"/>
              <a:gd name="connsiteY4" fmla="*/ 3129766 h 3129766"/>
              <a:gd name="connsiteX5" fmla="*/ 331130 w 1647536"/>
              <a:gd name="connsiteY5" fmla="*/ 0 h 3129766"/>
              <a:gd name="connsiteX0" fmla="*/ 0 w 1746879"/>
              <a:gd name="connsiteY0" fmla="*/ 0 h 3129767"/>
              <a:gd name="connsiteX1" fmla="*/ 1159817 w 1746879"/>
              <a:gd name="connsiteY1" fmla="*/ 8057 h 3129767"/>
              <a:gd name="connsiteX2" fmla="*/ 1746879 w 1746879"/>
              <a:gd name="connsiteY2" fmla="*/ 1552888 h 3129767"/>
              <a:gd name="connsiteX3" fmla="*/ 1148108 w 1746879"/>
              <a:gd name="connsiteY3" fmla="*/ 3128531 h 3129767"/>
              <a:gd name="connsiteX4" fmla="*/ 99343 w 1746879"/>
              <a:gd name="connsiteY4" fmla="*/ 3129767 h 3129767"/>
              <a:gd name="connsiteX5" fmla="*/ 0 w 1746879"/>
              <a:gd name="connsiteY5" fmla="*/ 0 h 312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6879" h="3129767">
                <a:moveTo>
                  <a:pt x="0" y="0"/>
                </a:moveTo>
                <a:lnTo>
                  <a:pt x="1159817" y="8057"/>
                </a:lnTo>
                <a:lnTo>
                  <a:pt x="1746879" y="1552888"/>
                </a:lnTo>
                <a:lnTo>
                  <a:pt x="1148108" y="3128531"/>
                </a:lnTo>
                <a:lnTo>
                  <a:pt x="99343" y="3129767"/>
                </a:lnTo>
                <a:lnTo>
                  <a:pt x="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Rectangle 1"/>
          <p:cNvSpPr/>
          <p:nvPr/>
        </p:nvSpPr>
        <p:spPr>
          <a:xfrm>
            <a:off x="1166813" y="830263"/>
            <a:ext cx="150812" cy="53911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Rectangle 25"/>
          <p:cNvSpPr/>
          <p:nvPr/>
        </p:nvSpPr>
        <p:spPr>
          <a:xfrm>
            <a:off x="7775575" y="830263"/>
            <a:ext cx="152400" cy="53911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9886" name="TextBox 9"/>
          <p:cNvSpPr txBox="1">
            <a:spLocks noChangeArrowheads="1"/>
          </p:cNvSpPr>
          <p:nvPr/>
        </p:nvSpPr>
        <p:spPr bwMode="auto">
          <a:xfrm>
            <a:off x="1235075" y="2305050"/>
            <a:ext cx="66484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500" b="1" dirty="0">
                <a:solidFill>
                  <a:schemeClr val="bg1"/>
                </a:solidFill>
              </a:rPr>
              <a:t>Develop Study Document and </a:t>
            </a:r>
            <a:br>
              <a:rPr lang="en-US" altLang="en-US" sz="1500" b="1" dirty="0">
                <a:solidFill>
                  <a:schemeClr val="bg1"/>
                </a:solidFill>
              </a:rPr>
            </a:br>
            <a:r>
              <a:rPr lang="en-US" altLang="en-US" sz="1500" b="1" dirty="0">
                <a:solidFill>
                  <a:schemeClr val="bg1"/>
                </a:solidFill>
              </a:rPr>
              <a:t>DRAFT Proposed Dissolution Plan</a:t>
            </a:r>
          </a:p>
        </p:txBody>
      </p:sp>
      <p:sp>
        <p:nvSpPr>
          <p:cNvPr id="79887" name="TextBox 9"/>
          <p:cNvSpPr txBox="1">
            <a:spLocks noChangeArrowheads="1"/>
          </p:cNvSpPr>
          <p:nvPr/>
        </p:nvSpPr>
        <p:spPr bwMode="auto">
          <a:xfrm>
            <a:off x="1235075" y="3697288"/>
            <a:ext cx="66484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500" b="1" dirty="0">
                <a:solidFill>
                  <a:schemeClr val="bg1"/>
                </a:solidFill>
              </a:rPr>
              <a:t>Hold Public Hearing </a:t>
            </a:r>
            <a:br>
              <a:rPr lang="en-US" altLang="en-US" sz="1500" b="1" dirty="0">
                <a:solidFill>
                  <a:schemeClr val="bg1"/>
                </a:solidFill>
              </a:rPr>
            </a:br>
            <a:r>
              <a:rPr lang="en-US" altLang="en-US" sz="1500" b="1" dirty="0">
                <a:solidFill>
                  <a:schemeClr val="bg1"/>
                </a:solidFill>
              </a:rPr>
              <a:t>on Proposed Plan</a:t>
            </a:r>
          </a:p>
        </p:txBody>
      </p:sp>
      <p:sp>
        <p:nvSpPr>
          <p:cNvPr id="79888" name="TextBox 9"/>
          <p:cNvSpPr txBox="1">
            <a:spLocks noChangeArrowheads="1"/>
          </p:cNvSpPr>
          <p:nvPr/>
        </p:nvSpPr>
        <p:spPr bwMode="auto">
          <a:xfrm>
            <a:off x="1227138" y="5029200"/>
            <a:ext cx="66659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500" b="1" dirty="0">
                <a:solidFill>
                  <a:schemeClr val="bg1"/>
                </a:solidFill>
              </a:rPr>
              <a:t>Village Board Vote to Stop the Process </a:t>
            </a:r>
            <a:r>
              <a:rPr lang="en-US" altLang="en-US" sz="1500" b="1" u="sng" dirty="0">
                <a:solidFill>
                  <a:schemeClr val="bg1"/>
                </a:solidFill>
              </a:rPr>
              <a:t>or</a:t>
            </a:r>
            <a:r>
              <a:rPr lang="en-US" altLang="en-US" sz="1500" b="1" dirty="0">
                <a:solidFill>
                  <a:schemeClr val="bg1"/>
                </a:solidFill>
              </a:rPr>
              <a:t> Amend/Adopt </a:t>
            </a:r>
            <a:br>
              <a:rPr lang="en-US" altLang="en-US" sz="1500" b="1" dirty="0">
                <a:solidFill>
                  <a:schemeClr val="bg1"/>
                </a:solidFill>
              </a:rPr>
            </a:br>
            <a:r>
              <a:rPr lang="en-US" altLang="en-US" sz="1500" b="1" dirty="0">
                <a:solidFill>
                  <a:schemeClr val="bg1"/>
                </a:solidFill>
              </a:rPr>
              <a:t>Final Dissolution Plan &amp; Set Referendum Date</a:t>
            </a:r>
          </a:p>
        </p:txBody>
      </p:sp>
      <p:sp>
        <p:nvSpPr>
          <p:cNvPr id="79889" name="TextBox 9"/>
          <p:cNvSpPr txBox="1">
            <a:spLocks noChangeArrowheads="1"/>
          </p:cNvSpPr>
          <p:nvPr/>
        </p:nvSpPr>
        <p:spPr bwMode="auto">
          <a:xfrm>
            <a:off x="1235075" y="2971800"/>
            <a:ext cx="66484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500" b="1" dirty="0">
                <a:solidFill>
                  <a:schemeClr val="bg1"/>
                </a:solidFill>
              </a:rPr>
              <a:t>Village Board Endorse </a:t>
            </a:r>
            <a:br>
              <a:rPr lang="en-US" altLang="en-US" sz="1500" b="1" dirty="0">
                <a:solidFill>
                  <a:schemeClr val="bg1"/>
                </a:solidFill>
              </a:rPr>
            </a:br>
            <a:r>
              <a:rPr lang="en-US" altLang="en-US" sz="1500" b="1" dirty="0">
                <a:solidFill>
                  <a:schemeClr val="bg1"/>
                </a:solidFill>
              </a:rPr>
              <a:t>DRAFT Proposed Dissolution Plan</a:t>
            </a:r>
          </a:p>
        </p:txBody>
      </p:sp>
      <p:sp>
        <p:nvSpPr>
          <p:cNvPr id="79890" name="TextBox 9"/>
          <p:cNvSpPr txBox="1">
            <a:spLocks noChangeArrowheads="1"/>
          </p:cNvSpPr>
          <p:nvPr/>
        </p:nvSpPr>
        <p:spPr bwMode="auto">
          <a:xfrm>
            <a:off x="1243013" y="4367213"/>
            <a:ext cx="66325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500" b="1" dirty="0">
                <a:solidFill>
                  <a:schemeClr val="bg1"/>
                </a:solidFill>
              </a:rPr>
              <a:t>Revise the Proposed </a:t>
            </a:r>
            <a:br>
              <a:rPr lang="en-US" altLang="en-US" sz="1500" b="1" dirty="0">
                <a:solidFill>
                  <a:schemeClr val="bg1"/>
                </a:solidFill>
              </a:rPr>
            </a:br>
            <a:r>
              <a:rPr lang="en-US" altLang="en-US" sz="1500" b="1" dirty="0">
                <a:solidFill>
                  <a:schemeClr val="bg1"/>
                </a:solidFill>
              </a:rPr>
              <a:t>Dissolution Plan as Needed</a:t>
            </a:r>
          </a:p>
        </p:txBody>
      </p:sp>
      <p:sp>
        <p:nvSpPr>
          <p:cNvPr id="79891" name="TextBox 9"/>
          <p:cNvSpPr txBox="1">
            <a:spLocks noChangeArrowheads="1"/>
          </p:cNvSpPr>
          <p:nvPr/>
        </p:nvSpPr>
        <p:spPr bwMode="auto">
          <a:xfrm>
            <a:off x="2576513" y="5895975"/>
            <a:ext cx="3965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1" dirty="0">
                <a:solidFill>
                  <a:srgbClr val="0095BA"/>
                </a:solidFill>
              </a:rPr>
              <a:t>REFERENDUM </a:t>
            </a:r>
          </a:p>
        </p:txBody>
      </p:sp>
      <p:sp>
        <p:nvSpPr>
          <p:cNvPr id="79892" name="TextBox 9"/>
          <p:cNvSpPr txBox="1">
            <a:spLocks noChangeArrowheads="1"/>
          </p:cNvSpPr>
          <p:nvPr/>
        </p:nvSpPr>
        <p:spPr bwMode="auto">
          <a:xfrm>
            <a:off x="1165225" y="1752600"/>
            <a:ext cx="68103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500" b="1" dirty="0">
                <a:solidFill>
                  <a:schemeClr val="bg1"/>
                </a:solidFill>
              </a:rPr>
              <a:t>Study the Impacts of Dissolution</a:t>
            </a:r>
          </a:p>
        </p:txBody>
      </p:sp>
      <p:sp>
        <p:nvSpPr>
          <p:cNvPr id="79894" name="TextBox 9"/>
          <p:cNvSpPr txBox="1">
            <a:spLocks noChangeArrowheads="1"/>
          </p:cNvSpPr>
          <p:nvPr/>
        </p:nvSpPr>
        <p:spPr bwMode="auto">
          <a:xfrm>
            <a:off x="1261047" y="1093978"/>
            <a:ext cx="6810375" cy="322263"/>
          </a:xfrm>
          <a:prstGeom prst="rect">
            <a:avLst/>
          </a:prstGeom>
          <a:noFill/>
          <a:ln>
            <a:noFill/>
          </a:ln>
        </p:spPr>
        <p:txBody>
          <a:bodyPr>
            <a:spAutoFit/>
          </a:bodyPr>
          <a:lstStyle/>
          <a:p>
            <a:pPr algn="ctr">
              <a:defRPr/>
            </a:pPr>
            <a:r>
              <a:rPr lang="en-US" altLang="en-US" sz="1500" b="1" dirty="0">
                <a:ln w="3175">
                  <a:solidFill>
                    <a:schemeClr val="bg1"/>
                  </a:solidFill>
                </a:ln>
                <a:solidFill>
                  <a:schemeClr val="bg1"/>
                </a:solidFill>
                <a:latin typeface="Arial" panose="020B0604020202020204" pitchFamily="34" charset="0"/>
                <a:cs typeface="Arial" panose="020B0604020202020204" pitchFamily="34" charset="0"/>
              </a:rPr>
              <a:t>Collect and Analyze Data &amp; Stakeholder Input</a:t>
            </a:r>
          </a:p>
        </p:txBody>
      </p:sp>
      <p:sp>
        <p:nvSpPr>
          <p:cNvPr id="48" name="Rectangle 47"/>
          <p:cNvSpPr/>
          <p:nvPr/>
        </p:nvSpPr>
        <p:spPr>
          <a:xfrm rot="16200000">
            <a:off x="5106988" y="3563937"/>
            <a:ext cx="5595938" cy="2651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ight Arrow 2"/>
          <p:cNvSpPr/>
          <p:nvPr/>
        </p:nvSpPr>
        <p:spPr>
          <a:xfrm>
            <a:off x="2015836" y="1153535"/>
            <a:ext cx="388432" cy="19742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53292" y="1061849"/>
            <a:ext cx="1711464" cy="400110"/>
          </a:xfrm>
          <a:prstGeom prst="rect">
            <a:avLst/>
          </a:prstGeom>
          <a:noFill/>
        </p:spPr>
        <p:txBody>
          <a:bodyPr wrap="square" rtlCol="0">
            <a:spAutoFit/>
          </a:bodyPr>
          <a:lstStyle/>
          <a:p>
            <a:r>
              <a:rPr lang="en-US" sz="2000" b="1" dirty="0">
                <a:solidFill>
                  <a:srgbClr val="FF0000"/>
                </a:solidFill>
              </a:rPr>
              <a:t>We Are Here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0" y="6145213"/>
            <a:ext cx="9144000" cy="712787"/>
          </a:xfrm>
          <a:prstGeom prst="rect">
            <a:avLst/>
          </a:prstGeom>
          <a:solidFill>
            <a:srgbClr val="0054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8192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2175" y="6199188"/>
            <a:ext cx="162083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Content Placeholder 2"/>
          <p:cNvSpPr txBox="1">
            <a:spLocks/>
          </p:cNvSpPr>
          <p:nvPr/>
        </p:nvSpPr>
        <p:spPr bwMode="auto">
          <a:xfrm>
            <a:off x="758825" y="1100138"/>
            <a:ext cx="7772400"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itchFamily="34" charset="0"/>
              </a:defRPr>
            </a:lvl1pPr>
            <a:lvl2pPr marL="717550" indent="-285750">
              <a:spcBef>
                <a:spcPct val="200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itchFamily="34" charset="0"/>
              </a:defRPr>
            </a:lvl2pPr>
            <a:lvl3pPr marL="1141413" indent="-227013">
              <a:spcBef>
                <a:spcPct val="200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itchFamily="34" charset="0"/>
              </a:defRPr>
            </a:lvl3pPr>
            <a:lvl4pPr marL="1598613" indent="-227013">
              <a:spcBef>
                <a:spcPct val="200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4pPr>
            <a:lvl5pPr marL="2055813" indent="-227013">
              <a:spcBef>
                <a:spcPct val="200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5pPr>
            <a:lvl6pPr marL="2513013" indent="-227013" defTabSz="912813" eaLnBrk="0" fontAlgn="base" hangingPunct="0">
              <a:spcBef>
                <a:spcPct val="20000"/>
              </a:spcBef>
              <a:spcAft>
                <a:spcPct val="0"/>
              </a:spcAft>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6pPr>
            <a:lvl7pPr marL="2970213" indent="-227013" defTabSz="912813" eaLnBrk="0" fontAlgn="base" hangingPunct="0">
              <a:spcBef>
                <a:spcPct val="20000"/>
              </a:spcBef>
              <a:spcAft>
                <a:spcPct val="0"/>
              </a:spcAft>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7pPr>
            <a:lvl8pPr marL="3427413" indent="-227013" defTabSz="912813" eaLnBrk="0" fontAlgn="base" hangingPunct="0">
              <a:spcBef>
                <a:spcPct val="20000"/>
              </a:spcBef>
              <a:spcAft>
                <a:spcPct val="0"/>
              </a:spcAft>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8pPr>
            <a:lvl9pPr marL="3884613" indent="-227013" defTabSz="912813" eaLnBrk="0" fontAlgn="base" hangingPunct="0">
              <a:spcBef>
                <a:spcPct val="20000"/>
              </a:spcBef>
              <a:spcAft>
                <a:spcPct val="0"/>
              </a:spcAft>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9pPr>
          </a:lstStyle>
          <a:p>
            <a:pPr>
              <a:spcAft>
                <a:spcPts val="1000"/>
              </a:spcAft>
              <a:buClr>
                <a:srgbClr val="FFFFFF"/>
              </a:buClr>
              <a:buFont typeface="Wingdings" pitchFamily="2" charset="2"/>
              <a:buNone/>
            </a:pPr>
            <a:r>
              <a:rPr lang="en-US" altLang="en-US" b="1" dirty="0">
                <a:solidFill>
                  <a:srgbClr val="00B0F0"/>
                </a:solidFill>
              </a:rPr>
              <a:t>	</a:t>
            </a:r>
          </a:p>
          <a:p>
            <a:pPr algn="ctr">
              <a:spcAft>
                <a:spcPts val="1000"/>
              </a:spcAft>
              <a:buClr>
                <a:srgbClr val="FFFFFF"/>
              </a:buClr>
              <a:buFont typeface="Wingdings" pitchFamily="2" charset="2"/>
              <a:buNone/>
            </a:pPr>
            <a:r>
              <a:rPr lang="en-US" altLang="en-US" sz="4800" b="1" dirty="0">
                <a:solidFill>
                  <a:srgbClr val="00B0F0"/>
                </a:solidFill>
              </a:rPr>
              <a:t>APPROACH TO THE DEVELOPMENT OF A DISSOLUTION PLAN</a:t>
            </a:r>
            <a:endParaRPr lang="en-US" altLang="en-US" sz="4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1"/>
          <p:cNvSpPr txBox="1">
            <a:spLocks noChangeArrowheads="1"/>
          </p:cNvSpPr>
          <p:nvPr/>
        </p:nvSpPr>
        <p:spPr bwMode="auto">
          <a:xfrm>
            <a:off x="0" y="193675"/>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000" b="1" dirty="0">
                <a:solidFill>
                  <a:srgbClr val="00CCFF"/>
                </a:solidFill>
              </a:rPr>
              <a:t>DISSOLUTION PLAN DNA</a:t>
            </a:r>
          </a:p>
        </p:txBody>
      </p:sp>
      <p:cxnSp>
        <p:nvCxnSpPr>
          <p:cNvPr id="19" name="Straight Connector 18"/>
          <p:cNvCxnSpPr/>
          <p:nvPr/>
        </p:nvCxnSpPr>
        <p:spPr>
          <a:xfrm>
            <a:off x="0" y="877888"/>
            <a:ext cx="9144000" cy="0"/>
          </a:xfrm>
          <a:prstGeom prst="line">
            <a:avLst/>
          </a:prstGeom>
          <a:ln w="28575">
            <a:solidFill>
              <a:srgbClr val="00B0F0"/>
            </a:solidFill>
          </a:ln>
        </p:spPr>
        <p:style>
          <a:lnRef idx="3">
            <a:schemeClr val="accent1"/>
          </a:lnRef>
          <a:fillRef idx="0">
            <a:schemeClr val="accent1"/>
          </a:fillRef>
          <a:effectRef idx="2">
            <a:schemeClr val="accent1"/>
          </a:effectRef>
          <a:fontRef idx="minor">
            <a:schemeClr val="tx1"/>
          </a:fontRef>
        </p:style>
      </p:cxnSp>
      <p:sp>
        <p:nvSpPr>
          <p:cNvPr id="6" name="Rectangle 5"/>
          <p:cNvSpPr/>
          <p:nvPr/>
        </p:nvSpPr>
        <p:spPr bwMode="auto">
          <a:xfrm>
            <a:off x="0" y="5772150"/>
            <a:ext cx="9144000" cy="1085850"/>
          </a:xfrm>
          <a:prstGeom prst="rect">
            <a:avLst/>
          </a:prstGeom>
          <a:solidFill>
            <a:srgbClr val="0054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8294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738" y="1131888"/>
            <a:ext cx="846296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0"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2450" y="5969000"/>
            <a:ext cx="19843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Box 1"/>
          <p:cNvSpPr txBox="1">
            <a:spLocks noChangeArrowheads="1"/>
          </p:cNvSpPr>
          <p:nvPr/>
        </p:nvSpPr>
        <p:spPr bwMode="auto">
          <a:xfrm>
            <a:off x="0" y="193675"/>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000" b="1" dirty="0">
                <a:solidFill>
                  <a:srgbClr val="00CCFF"/>
                </a:solidFill>
              </a:rPr>
              <a:t>NAVIGATE THE “BUMPS, BRUISES &amp; PITFALLS” OF DISSOLUTION</a:t>
            </a:r>
          </a:p>
        </p:txBody>
      </p:sp>
      <p:cxnSp>
        <p:nvCxnSpPr>
          <p:cNvPr id="19" name="Straight Connector 18"/>
          <p:cNvCxnSpPr/>
          <p:nvPr/>
        </p:nvCxnSpPr>
        <p:spPr>
          <a:xfrm>
            <a:off x="0" y="1376651"/>
            <a:ext cx="9144000" cy="0"/>
          </a:xfrm>
          <a:prstGeom prst="line">
            <a:avLst/>
          </a:prstGeom>
          <a:ln w="28575">
            <a:solidFill>
              <a:srgbClr val="00B0F0"/>
            </a:solidFill>
          </a:ln>
        </p:spPr>
        <p:style>
          <a:lnRef idx="3">
            <a:schemeClr val="accent1"/>
          </a:lnRef>
          <a:fillRef idx="0">
            <a:schemeClr val="accent1"/>
          </a:fillRef>
          <a:effectRef idx="2">
            <a:schemeClr val="accent1"/>
          </a:effectRef>
          <a:fontRef idx="minor">
            <a:schemeClr val="tx1"/>
          </a:fontRef>
        </p:style>
      </p:cxnSp>
      <p:sp>
        <p:nvSpPr>
          <p:cNvPr id="6" name="Rectangle 5"/>
          <p:cNvSpPr/>
          <p:nvPr/>
        </p:nvSpPr>
        <p:spPr bwMode="auto">
          <a:xfrm>
            <a:off x="0" y="5772150"/>
            <a:ext cx="9144000" cy="1085850"/>
          </a:xfrm>
          <a:prstGeom prst="rect">
            <a:avLst/>
          </a:prstGeom>
          <a:solidFill>
            <a:srgbClr val="0054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270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8613" y="5880100"/>
            <a:ext cx="2097087"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TextBox 6"/>
          <p:cNvSpPr txBox="1">
            <a:spLocks noChangeArrowheads="1"/>
          </p:cNvSpPr>
          <p:nvPr/>
        </p:nvSpPr>
        <p:spPr bwMode="auto">
          <a:xfrm>
            <a:off x="214312" y="1669280"/>
            <a:ext cx="856138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Aft>
                <a:spcPts val="600"/>
              </a:spcAft>
            </a:pPr>
            <a:r>
              <a:rPr lang="en-US" altLang="en-US" sz="2200" b="1" dirty="0">
                <a:solidFill>
                  <a:srgbClr val="FFFFFF"/>
                </a:solidFill>
              </a:rPr>
              <a:t>Leveraging Insights to Avoid or Successfully</a:t>
            </a:r>
            <a:br>
              <a:rPr lang="en-US" altLang="en-US" sz="2200" b="1" dirty="0">
                <a:solidFill>
                  <a:srgbClr val="FFFFFF"/>
                </a:solidFill>
              </a:rPr>
            </a:br>
            <a:r>
              <a:rPr lang="en-US" altLang="en-US" sz="2200" b="1" dirty="0">
                <a:solidFill>
                  <a:srgbClr val="FFFFFF"/>
                </a:solidFill>
              </a:rPr>
              <a:t>Navigate the “Bumps, Bruises, and Pitfalls” of Dissolution</a:t>
            </a:r>
          </a:p>
        </p:txBody>
      </p:sp>
      <p:sp>
        <p:nvSpPr>
          <p:cNvPr id="72711" name="TextBox 7"/>
          <p:cNvSpPr txBox="1">
            <a:spLocks noChangeArrowheads="1"/>
          </p:cNvSpPr>
          <p:nvPr/>
        </p:nvSpPr>
        <p:spPr bwMode="auto">
          <a:xfrm>
            <a:off x="225426" y="2648744"/>
            <a:ext cx="2722562"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2388">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2284413" indent="1588" defTabSz="912813" eaLnBrk="0" fontAlgn="base" hangingPunct="0">
              <a:spcBef>
                <a:spcPct val="0"/>
              </a:spcBef>
              <a:spcAft>
                <a:spcPct val="0"/>
              </a:spcAft>
              <a:defRPr>
                <a:solidFill>
                  <a:schemeClr val="tx1"/>
                </a:solidFill>
                <a:latin typeface="Arial" charset="0"/>
                <a:cs typeface="Arial" charset="0"/>
              </a:defRPr>
            </a:lvl6pPr>
            <a:lvl7pPr marL="2741613" indent="1588" defTabSz="912813" eaLnBrk="0" fontAlgn="base" hangingPunct="0">
              <a:spcBef>
                <a:spcPct val="0"/>
              </a:spcBef>
              <a:spcAft>
                <a:spcPct val="0"/>
              </a:spcAft>
              <a:defRPr>
                <a:solidFill>
                  <a:schemeClr val="tx1"/>
                </a:solidFill>
                <a:latin typeface="Arial" charset="0"/>
                <a:cs typeface="Arial" charset="0"/>
              </a:defRPr>
            </a:lvl7pPr>
            <a:lvl8pPr marL="3198813" indent="1588" defTabSz="912813" eaLnBrk="0" fontAlgn="base" hangingPunct="0">
              <a:spcBef>
                <a:spcPct val="0"/>
              </a:spcBef>
              <a:spcAft>
                <a:spcPct val="0"/>
              </a:spcAft>
              <a:defRPr>
                <a:solidFill>
                  <a:schemeClr val="tx1"/>
                </a:solidFill>
                <a:latin typeface="Arial" charset="0"/>
                <a:cs typeface="Arial" charset="0"/>
              </a:defRPr>
            </a:lvl8pPr>
            <a:lvl9pPr marL="3656013" indent="1588" defTabSz="912813" eaLnBrk="0" fontAlgn="base" hangingPunct="0">
              <a:spcBef>
                <a:spcPct val="0"/>
              </a:spcBef>
              <a:spcAft>
                <a:spcPct val="0"/>
              </a:spcAft>
              <a:defRPr>
                <a:solidFill>
                  <a:schemeClr val="tx1"/>
                </a:solidFill>
                <a:latin typeface="Arial" charset="0"/>
                <a:cs typeface="Arial" charset="0"/>
              </a:defRPr>
            </a:lvl9pPr>
          </a:lstStyle>
          <a:p>
            <a:pPr>
              <a:spcAft>
                <a:spcPts val="600"/>
              </a:spcAft>
            </a:pPr>
            <a:r>
              <a:rPr lang="en-US" altLang="en-US" dirty="0">
                <a:solidFill>
                  <a:srgbClr val="00B0F0"/>
                </a:solidFill>
              </a:rPr>
              <a:t>COMMUNITY FOCUS</a:t>
            </a:r>
          </a:p>
          <a:p>
            <a:pPr>
              <a:spcAft>
                <a:spcPts val="600"/>
              </a:spcAft>
            </a:pPr>
            <a:r>
              <a:rPr lang="en-US" altLang="en-US" sz="1600" dirty="0">
                <a:solidFill>
                  <a:schemeClr val="bg1"/>
                </a:solidFill>
              </a:rPr>
              <a:t>Going above and beyond steps mandated by law for a village dissolution to develop thoughtful responses that aid in healing deep community fissures respond to this delicate situation with the utmost professionalism and empathy for all involved.</a:t>
            </a:r>
          </a:p>
        </p:txBody>
      </p:sp>
      <p:sp>
        <p:nvSpPr>
          <p:cNvPr id="72712" name="TextBox 10"/>
          <p:cNvSpPr txBox="1">
            <a:spLocks noChangeArrowheads="1"/>
          </p:cNvSpPr>
          <p:nvPr/>
        </p:nvSpPr>
        <p:spPr bwMode="auto">
          <a:xfrm>
            <a:off x="3063082" y="2633662"/>
            <a:ext cx="2874962"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2388">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2284413" indent="1588" defTabSz="912813" eaLnBrk="0" fontAlgn="base" hangingPunct="0">
              <a:spcBef>
                <a:spcPct val="0"/>
              </a:spcBef>
              <a:spcAft>
                <a:spcPct val="0"/>
              </a:spcAft>
              <a:defRPr>
                <a:solidFill>
                  <a:schemeClr val="tx1"/>
                </a:solidFill>
                <a:latin typeface="Arial" charset="0"/>
                <a:cs typeface="Arial" charset="0"/>
              </a:defRPr>
            </a:lvl6pPr>
            <a:lvl7pPr marL="2741613" indent="1588" defTabSz="912813" eaLnBrk="0" fontAlgn="base" hangingPunct="0">
              <a:spcBef>
                <a:spcPct val="0"/>
              </a:spcBef>
              <a:spcAft>
                <a:spcPct val="0"/>
              </a:spcAft>
              <a:defRPr>
                <a:solidFill>
                  <a:schemeClr val="tx1"/>
                </a:solidFill>
                <a:latin typeface="Arial" charset="0"/>
                <a:cs typeface="Arial" charset="0"/>
              </a:defRPr>
            </a:lvl7pPr>
            <a:lvl8pPr marL="3198813" indent="1588" defTabSz="912813" eaLnBrk="0" fontAlgn="base" hangingPunct="0">
              <a:spcBef>
                <a:spcPct val="0"/>
              </a:spcBef>
              <a:spcAft>
                <a:spcPct val="0"/>
              </a:spcAft>
              <a:defRPr>
                <a:solidFill>
                  <a:schemeClr val="tx1"/>
                </a:solidFill>
                <a:latin typeface="Arial" charset="0"/>
                <a:cs typeface="Arial" charset="0"/>
              </a:defRPr>
            </a:lvl8pPr>
            <a:lvl9pPr marL="3656013" indent="1588" defTabSz="912813" eaLnBrk="0" fontAlgn="base" hangingPunct="0">
              <a:spcBef>
                <a:spcPct val="0"/>
              </a:spcBef>
              <a:spcAft>
                <a:spcPct val="0"/>
              </a:spcAft>
              <a:defRPr>
                <a:solidFill>
                  <a:schemeClr val="tx1"/>
                </a:solidFill>
                <a:latin typeface="Arial" charset="0"/>
                <a:cs typeface="Arial" charset="0"/>
              </a:defRPr>
            </a:lvl9pPr>
          </a:lstStyle>
          <a:p>
            <a:pPr>
              <a:spcAft>
                <a:spcPts val="600"/>
              </a:spcAft>
            </a:pPr>
            <a:r>
              <a:rPr lang="en-US" altLang="en-US" dirty="0">
                <a:solidFill>
                  <a:srgbClr val="00B0F0"/>
                </a:solidFill>
              </a:rPr>
              <a:t>COLLABORATION &amp; CONSENSUS BUILDING</a:t>
            </a:r>
          </a:p>
          <a:p>
            <a:pPr>
              <a:spcAft>
                <a:spcPts val="600"/>
              </a:spcAft>
            </a:pPr>
            <a:r>
              <a:rPr lang="en-US" altLang="en-US" sz="1600" dirty="0">
                <a:solidFill>
                  <a:schemeClr val="bg1"/>
                </a:solidFill>
              </a:rPr>
              <a:t>Developed a reputation for providing an effective approach to consensus and team building, working as intermediary between Village and Town and with stakeholders including employees and community members.</a:t>
            </a:r>
          </a:p>
        </p:txBody>
      </p:sp>
      <p:sp>
        <p:nvSpPr>
          <p:cNvPr id="12" name="TextBox 11"/>
          <p:cNvSpPr txBox="1"/>
          <p:nvPr/>
        </p:nvSpPr>
        <p:spPr>
          <a:xfrm>
            <a:off x="6053138" y="2686699"/>
            <a:ext cx="2878137" cy="3092450"/>
          </a:xfrm>
          <a:prstGeom prst="rect">
            <a:avLst/>
          </a:prstGeom>
          <a:noFill/>
        </p:spPr>
        <p:txBody>
          <a:bodyPr>
            <a:spAutoFit/>
          </a:bodyPr>
          <a:lstStyle/>
          <a:p>
            <a:pPr marL="52388">
              <a:spcAft>
                <a:spcPts val="600"/>
              </a:spcAft>
              <a:defRPr/>
            </a:pPr>
            <a:r>
              <a:rPr lang="en-US" altLang="en-US" dirty="0">
                <a:solidFill>
                  <a:srgbClr val="00B0F0"/>
                </a:solidFill>
                <a:latin typeface="Arial" panose="020B0604020202020204" pitchFamily="34" charset="0"/>
                <a:cs typeface="Arial" panose="020B0604020202020204" pitchFamily="34" charset="0"/>
              </a:rPr>
              <a:t>PROACTIVE TRANSITION PLANS</a:t>
            </a:r>
          </a:p>
          <a:p>
            <a:pPr marL="52388">
              <a:spcAft>
                <a:spcPts val="600"/>
              </a:spcAft>
              <a:defRPr/>
            </a:pPr>
            <a:r>
              <a:rPr lang="en-US" altLang="en-US" sz="1600" dirty="0">
                <a:solidFill>
                  <a:schemeClr val="bg1"/>
                </a:solidFill>
                <a:latin typeface="Arial" panose="020B0604020202020204" pitchFamily="34" charset="0"/>
                <a:cs typeface="Arial" panose="020B0604020202020204" pitchFamily="34" charset="0"/>
              </a:rPr>
              <a:t>Foster a smooth transition and safeguard the provision of services during the interim between the dissolution referendum and the finalization of the dissolution:</a:t>
            </a:r>
          </a:p>
          <a:p>
            <a:pPr marL="338138" indent="-285750">
              <a:spcAft>
                <a:spcPts val="600"/>
              </a:spcAft>
              <a:buFont typeface="Arial" panose="020B0604020202020204" pitchFamily="34" charset="0"/>
              <a:buChar char="•"/>
              <a:defRPr/>
            </a:pPr>
            <a:r>
              <a:rPr lang="en-US" altLang="en-US" sz="1600" dirty="0">
                <a:solidFill>
                  <a:schemeClr val="bg1"/>
                </a:solidFill>
                <a:latin typeface="Arial" panose="020B0604020202020204" pitchFamily="34" charset="0"/>
                <a:cs typeface="Arial" panose="020B0604020202020204" pitchFamily="34" charset="0"/>
              </a:rPr>
              <a:t>Path for Staff Transition</a:t>
            </a:r>
          </a:p>
          <a:p>
            <a:pPr marL="338138" indent="-285750">
              <a:spcAft>
                <a:spcPts val="600"/>
              </a:spcAft>
              <a:buFont typeface="Arial" panose="020B0604020202020204" pitchFamily="34" charset="0"/>
              <a:buChar char="•"/>
              <a:defRPr/>
            </a:pPr>
            <a:r>
              <a:rPr lang="en-US" altLang="en-US" sz="1600" dirty="0">
                <a:solidFill>
                  <a:schemeClr val="bg1"/>
                </a:solidFill>
                <a:latin typeface="Arial" panose="020B0604020202020204" pitchFamily="34" charset="0"/>
                <a:cs typeface="Arial" panose="020B0604020202020204" pitchFamily="34" charset="0"/>
              </a:rPr>
              <a:t>Bridge to Dissolution (Interim IMAs)</a:t>
            </a:r>
          </a:p>
        </p:txBody>
      </p:sp>
    </p:spTree>
    <p:extLst>
      <p:ext uri="{BB962C8B-B14F-4D97-AF65-F5344CB8AC3E}">
        <p14:creationId xmlns:p14="http://schemas.microsoft.com/office/powerpoint/2010/main" val="681027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Box 1"/>
          <p:cNvSpPr txBox="1">
            <a:spLocks noChangeArrowheads="1"/>
          </p:cNvSpPr>
          <p:nvPr/>
        </p:nvSpPr>
        <p:spPr bwMode="auto">
          <a:xfrm>
            <a:off x="1030288" y="284163"/>
            <a:ext cx="7110412"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000" b="1" dirty="0">
                <a:solidFill>
                  <a:srgbClr val="00CCFF"/>
                </a:solidFill>
              </a:rPr>
              <a:t>COMMUNITY-CENTRIC APPROACH</a:t>
            </a:r>
          </a:p>
          <a:p>
            <a:pPr algn="ctr"/>
            <a:r>
              <a:rPr lang="en-US" altLang="en-US" sz="2000" dirty="0">
                <a:solidFill>
                  <a:srgbClr val="FFFFFF"/>
                </a:solidFill>
              </a:rPr>
              <a:t>CUSTOMIZED SOLUTION</a:t>
            </a:r>
            <a:endParaRPr lang="en-US" altLang="en-US" sz="2000" dirty="0">
              <a:solidFill>
                <a:srgbClr val="00CCFF"/>
              </a:solidFill>
            </a:endParaRPr>
          </a:p>
        </p:txBody>
      </p:sp>
      <p:cxnSp>
        <p:nvCxnSpPr>
          <p:cNvPr id="19" name="Straight Connector 18"/>
          <p:cNvCxnSpPr/>
          <p:nvPr/>
        </p:nvCxnSpPr>
        <p:spPr>
          <a:xfrm>
            <a:off x="0" y="1266825"/>
            <a:ext cx="9144000" cy="0"/>
          </a:xfrm>
          <a:prstGeom prst="line">
            <a:avLst/>
          </a:prstGeom>
          <a:ln w="19050">
            <a:solidFill>
              <a:srgbClr val="00B0F0"/>
            </a:solidFill>
          </a:ln>
        </p:spPr>
        <p:style>
          <a:lnRef idx="3">
            <a:schemeClr val="accent1"/>
          </a:lnRef>
          <a:fillRef idx="0">
            <a:schemeClr val="accent1"/>
          </a:fillRef>
          <a:effectRef idx="2">
            <a:schemeClr val="accent1"/>
          </a:effectRef>
          <a:fontRef idx="minor">
            <a:schemeClr val="tx1"/>
          </a:fontRef>
        </p:style>
      </p:cxnSp>
      <p:sp>
        <p:nvSpPr>
          <p:cNvPr id="76807" name="TextBox 9"/>
          <p:cNvSpPr txBox="1">
            <a:spLocks noChangeArrowheads="1"/>
          </p:cNvSpPr>
          <p:nvPr/>
        </p:nvSpPr>
        <p:spPr bwMode="auto">
          <a:xfrm>
            <a:off x="3275013" y="3033713"/>
            <a:ext cx="4879975" cy="371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5pPr>
            <a:lvl6pPr marL="2284413" indent="1588" defTabSz="9128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6pPr>
            <a:lvl7pPr marL="2741613" indent="1588" defTabSz="9128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7pPr>
            <a:lvl8pPr marL="3198813" indent="1588" defTabSz="9128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8pPr>
            <a:lvl9pPr marL="3656013" indent="1588" defTabSz="9128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9pPr>
          </a:lstStyle>
          <a:p>
            <a:pPr>
              <a:spcAft>
                <a:spcPts val="1000"/>
              </a:spcAft>
              <a:buClr>
                <a:srgbClr val="FFFFFF"/>
              </a:buClr>
              <a:buSzPct val="100000"/>
              <a:buFont typeface="Wingdings" pitchFamily="2" charset="2"/>
              <a:buChar char="Ø"/>
            </a:pPr>
            <a:r>
              <a:rPr lang="en-US" altLang="en-US" sz="1600" dirty="0">
                <a:solidFill>
                  <a:srgbClr val="FFFFFF"/>
                </a:solidFill>
              </a:rPr>
              <a:t>Community-Specific Transition Strategies</a:t>
            </a:r>
          </a:p>
          <a:p>
            <a:pPr>
              <a:spcAft>
                <a:spcPts val="1000"/>
              </a:spcAft>
              <a:buClr>
                <a:srgbClr val="FFFFFF"/>
              </a:buClr>
              <a:buSzPct val="100000"/>
              <a:buFont typeface="Wingdings" pitchFamily="2" charset="2"/>
              <a:buChar char="Ø"/>
            </a:pPr>
            <a:r>
              <a:rPr lang="en-US" altLang="en-US" sz="1600" dirty="0">
                <a:solidFill>
                  <a:srgbClr val="FFFFFF"/>
                </a:solidFill>
              </a:rPr>
              <a:t>Police Services</a:t>
            </a:r>
          </a:p>
          <a:p>
            <a:pPr>
              <a:spcAft>
                <a:spcPts val="1000"/>
              </a:spcAft>
              <a:buClr>
                <a:srgbClr val="FFFFFF"/>
              </a:buClr>
              <a:buSzPct val="100000"/>
              <a:buFont typeface="Wingdings" pitchFamily="2" charset="2"/>
              <a:buChar char="Ø"/>
            </a:pPr>
            <a:r>
              <a:rPr lang="en-US" altLang="en-US" sz="1600" dirty="0">
                <a:solidFill>
                  <a:srgbClr val="FFFFFF"/>
                </a:solidFill>
              </a:rPr>
              <a:t>Employee and Retiree Issues</a:t>
            </a:r>
          </a:p>
          <a:p>
            <a:pPr>
              <a:spcAft>
                <a:spcPts val="1000"/>
              </a:spcAft>
              <a:buClr>
                <a:srgbClr val="FFFFFF"/>
              </a:buClr>
              <a:buSzPct val="100000"/>
              <a:buFont typeface="Wingdings" pitchFamily="2" charset="2"/>
              <a:buChar char="Ø"/>
            </a:pPr>
            <a:r>
              <a:rPr lang="en-US" altLang="en-US" sz="1600" dirty="0">
                <a:solidFill>
                  <a:srgbClr val="FFFFFF"/>
                </a:solidFill>
              </a:rPr>
              <a:t>Potential Need for Creation of Special Taxation Districts for Village-Specific Services</a:t>
            </a:r>
          </a:p>
          <a:p>
            <a:pPr>
              <a:spcAft>
                <a:spcPts val="1000"/>
              </a:spcAft>
              <a:buClr>
                <a:srgbClr val="FFFFFF"/>
              </a:buClr>
              <a:buSzPct val="100000"/>
              <a:buFont typeface="Wingdings" pitchFamily="2" charset="2"/>
              <a:buChar char="Ø"/>
            </a:pPr>
            <a:r>
              <a:rPr lang="en-US" altLang="en-US" sz="1600" dirty="0">
                <a:solidFill>
                  <a:srgbClr val="FFFFFF"/>
                </a:solidFill>
              </a:rPr>
              <a:t>Incorporation of Input from Public Engagement Efforts and Stakeholder Insights</a:t>
            </a:r>
          </a:p>
          <a:p>
            <a:pPr>
              <a:spcAft>
                <a:spcPts val="1000"/>
              </a:spcAft>
              <a:buClr>
                <a:srgbClr val="FFFFFF"/>
              </a:buClr>
              <a:buSzPct val="100000"/>
              <a:buFont typeface="Wingdings" pitchFamily="2" charset="2"/>
              <a:buChar char="Ø"/>
            </a:pPr>
            <a:r>
              <a:rPr lang="en-US" altLang="en-US" sz="1600" dirty="0">
                <a:solidFill>
                  <a:srgbClr val="FFFFFF"/>
                </a:solidFill>
              </a:rPr>
              <a:t>Hamlet Identity</a:t>
            </a:r>
          </a:p>
          <a:p>
            <a:pPr>
              <a:spcAft>
                <a:spcPts val="1000"/>
              </a:spcAft>
              <a:buClr>
                <a:srgbClr val="FFFFFF"/>
              </a:buClr>
              <a:buSzPct val="100000"/>
              <a:buFont typeface="Wingdings" pitchFamily="2" charset="2"/>
              <a:buChar char="Ø"/>
            </a:pPr>
            <a:r>
              <a:rPr lang="en-US" altLang="en-US" sz="1600" dirty="0">
                <a:solidFill>
                  <a:srgbClr val="FFFFFF"/>
                </a:solidFill>
              </a:rPr>
              <a:t>Incorporating Land Use, Zoning, &amp; Planning Ordinances into Town-Wide Framework</a:t>
            </a:r>
          </a:p>
          <a:p>
            <a:pPr>
              <a:spcAft>
                <a:spcPts val="1000"/>
              </a:spcAft>
              <a:buClr>
                <a:srgbClr val="FFFFFF"/>
              </a:buClr>
              <a:buSzPct val="100000"/>
              <a:buFont typeface="Wingdings" pitchFamily="2" charset="2"/>
              <a:buChar char="Ø"/>
            </a:pPr>
            <a:endParaRPr lang="en-US" altLang="en-US" sz="1700" dirty="0">
              <a:solidFill>
                <a:srgbClr val="FFFFFF"/>
              </a:solidFill>
            </a:endParaRPr>
          </a:p>
        </p:txBody>
      </p:sp>
      <p:sp>
        <p:nvSpPr>
          <p:cNvPr id="83973" name="TextBox 2"/>
          <p:cNvSpPr txBox="1">
            <a:spLocks noChangeArrowheads="1"/>
          </p:cNvSpPr>
          <p:nvPr/>
        </p:nvSpPr>
        <p:spPr bwMode="auto">
          <a:xfrm>
            <a:off x="2746375" y="1463675"/>
            <a:ext cx="52641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Aft>
                <a:spcPts val="600"/>
              </a:spcAft>
            </a:pPr>
            <a:r>
              <a:rPr lang="en-US" altLang="en-US" sz="2400" dirty="0">
                <a:solidFill>
                  <a:srgbClr val="00CCFF"/>
                </a:solidFill>
              </a:rPr>
              <a:t>ONE SIZE DOES NOT FIT ALL</a:t>
            </a:r>
          </a:p>
          <a:p>
            <a:pPr algn="ctr">
              <a:spcAft>
                <a:spcPts val="1200"/>
              </a:spcAft>
            </a:pPr>
            <a:r>
              <a:rPr lang="en-US" altLang="en-US" dirty="0">
                <a:solidFill>
                  <a:srgbClr val="FFFFFF"/>
                </a:solidFill>
              </a:rPr>
              <a:t>Each municipal client enters dissolution</a:t>
            </a:r>
            <a:br>
              <a:rPr lang="en-US" altLang="en-US" dirty="0">
                <a:solidFill>
                  <a:srgbClr val="FFFFFF"/>
                </a:solidFill>
              </a:rPr>
            </a:br>
            <a:r>
              <a:rPr lang="en-US" altLang="en-US" dirty="0">
                <a:solidFill>
                  <a:srgbClr val="FFFFFF"/>
                </a:solidFill>
              </a:rPr>
              <a:t>with a distinct set of challenges and opportunities.</a:t>
            </a:r>
          </a:p>
          <a:p>
            <a:pPr algn="ctr">
              <a:spcAft>
                <a:spcPts val="1200"/>
              </a:spcAft>
            </a:pPr>
            <a:r>
              <a:rPr lang="en-US" altLang="en-US" dirty="0">
                <a:solidFill>
                  <a:srgbClr val="FFFFFF"/>
                </a:solidFill>
              </a:rPr>
              <a:t>VILLAGE OF ADDISON:</a:t>
            </a:r>
          </a:p>
        </p:txBody>
      </p:sp>
      <p:grpSp>
        <p:nvGrpSpPr>
          <p:cNvPr id="83974" name="Group 5"/>
          <p:cNvGrpSpPr>
            <a:grpSpLocks/>
          </p:cNvGrpSpPr>
          <p:nvPr/>
        </p:nvGrpSpPr>
        <p:grpSpPr bwMode="auto">
          <a:xfrm rot="703799">
            <a:off x="1824038" y="3665538"/>
            <a:ext cx="889000" cy="1403350"/>
            <a:chOff x="1859146" y="2480267"/>
            <a:chExt cx="1166998" cy="1849615"/>
          </a:xfrm>
        </p:grpSpPr>
        <p:pic>
          <p:nvPicPr>
            <p:cNvPr id="4" name="Picture 3"/>
            <p:cNvPicPr>
              <a:picLocks noChangeAspect="1"/>
            </p:cNvPicPr>
            <p:nvPr/>
          </p:nvPicPr>
          <p:blipFill>
            <a:blip r:embed="rId2" cstate="print">
              <a:duotone>
                <a:prstClr val="black"/>
                <a:schemeClr val="accent5">
                  <a:tint val="45000"/>
                  <a:satMod val="400000"/>
                </a:schemeClr>
              </a:duotone>
            </a:blip>
            <a:stretch>
              <a:fillRect/>
            </a:stretch>
          </p:blipFill>
          <p:spPr>
            <a:xfrm rot="171194">
              <a:off x="2473572" y="2480267"/>
              <a:ext cx="552572" cy="1454138"/>
            </a:xfrm>
            <a:prstGeom prst="rect">
              <a:avLst/>
            </a:prstGeom>
          </p:spPr>
        </p:pic>
        <p:pic>
          <p:nvPicPr>
            <p:cNvPr id="16" name="Picture 15"/>
            <p:cNvPicPr>
              <a:picLocks noChangeAspect="1"/>
            </p:cNvPicPr>
            <p:nvPr/>
          </p:nvPicPr>
          <p:blipFill>
            <a:blip r:embed="rId2" cstate="print">
              <a:duotone>
                <a:prstClr val="black"/>
                <a:schemeClr val="accent5">
                  <a:tint val="45000"/>
                  <a:satMod val="400000"/>
                </a:schemeClr>
              </a:duotone>
            </a:blip>
            <a:stretch>
              <a:fillRect/>
            </a:stretch>
          </p:blipFill>
          <p:spPr>
            <a:xfrm rot="21164563" flipH="1">
              <a:off x="1859146" y="2875744"/>
              <a:ext cx="552572" cy="1454138"/>
            </a:xfrm>
            <a:prstGeom prst="rect">
              <a:avLst/>
            </a:prstGeom>
          </p:spPr>
        </p:pic>
      </p:grpSp>
      <p:grpSp>
        <p:nvGrpSpPr>
          <p:cNvPr id="83975" name="Group 17"/>
          <p:cNvGrpSpPr>
            <a:grpSpLocks/>
          </p:cNvGrpSpPr>
          <p:nvPr/>
        </p:nvGrpSpPr>
        <p:grpSpPr bwMode="auto">
          <a:xfrm rot="-504416">
            <a:off x="552450" y="1939925"/>
            <a:ext cx="1400175" cy="2179638"/>
            <a:chOff x="1565714" y="2936919"/>
            <a:chExt cx="1219404" cy="1923950"/>
          </a:xfrm>
        </p:grpSpPr>
        <p:pic>
          <p:nvPicPr>
            <p:cNvPr id="20" name="Picture 19"/>
            <p:cNvPicPr>
              <a:picLocks noChangeAspect="1"/>
            </p:cNvPicPr>
            <p:nvPr/>
          </p:nvPicPr>
          <p:blipFill>
            <a:blip r:embed="rId3" cstate="print">
              <a:duotone>
                <a:prstClr val="black"/>
                <a:schemeClr val="accent5">
                  <a:tint val="45000"/>
                  <a:satMod val="400000"/>
                </a:schemeClr>
              </a:duotone>
            </a:blip>
            <a:stretch>
              <a:fillRect/>
            </a:stretch>
          </p:blipFill>
          <p:spPr>
            <a:xfrm rot="171194">
              <a:off x="2232546" y="2936919"/>
              <a:ext cx="552572" cy="1454138"/>
            </a:xfrm>
            <a:prstGeom prst="rect">
              <a:avLst/>
            </a:prstGeom>
          </p:spPr>
        </p:pic>
        <p:pic>
          <p:nvPicPr>
            <p:cNvPr id="21" name="Picture 20"/>
            <p:cNvPicPr>
              <a:picLocks noChangeAspect="1"/>
            </p:cNvPicPr>
            <p:nvPr/>
          </p:nvPicPr>
          <p:blipFill>
            <a:blip r:embed="rId3" cstate="print">
              <a:duotone>
                <a:prstClr val="black"/>
                <a:schemeClr val="accent5">
                  <a:tint val="45000"/>
                  <a:satMod val="400000"/>
                </a:schemeClr>
              </a:duotone>
            </a:blip>
            <a:stretch>
              <a:fillRect/>
            </a:stretch>
          </p:blipFill>
          <p:spPr>
            <a:xfrm rot="21164563" flipH="1">
              <a:off x="1565714" y="3406731"/>
              <a:ext cx="552572" cy="1454138"/>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68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a:off x="-11113" y="838200"/>
            <a:ext cx="9144001" cy="0"/>
          </a:xfrm>
          <a:prstGeom prst="line">
            <a:avLst/>
          </a:prstGeom>
          <a:ln w="19050">
            <a:solidFill>
              <a:srgbClr val="00B0F0"/>
            </a:solidFill>
          </a:ln>
        </p:spPr>
        <p:style>
          <a:lnRef idx="3">
            <a:schemeClr val="accent1"/>
          </a:lnRef>
          <a:fillRef idx="0">
            <a:schemeClr val="accent1"/>
          </a:fillRef>
          <a:effectRef idx="2">
            <a:schemeClr val="accent1"/>
          </a:effectRef>
          <a:fontRef idx="minor">
            <a:schemeClr val="tx1"/>
          </a:fontRef>
        </p:style>
      </p:cxnSp>
      <p:sp>
        <p:nvSpPr>
          <p:cNvPr id="24" name="Rectangle 23"/>
          <p:cNvSpPr/>
          <p:nvPr/>
        </p:nvSpPr>
        <p:spPr bwMode="auto">
          <a:xfrm>
            <a:off x="624254" y="4043528"/>
            <a:ext cx="3604845" cy="966358"/>
          </a:xfrm>
          <a:prstGeom prst="rect">
            <a:avLst/>
          </a:prstGeom>
          <a:solidFill>
            <a:srgbClr val="0088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0900" name="TextBox 1"/>
          <p:cNvSpPr txBox="1">
            <a:spLocks noChangeArrowheads="1"/>
          </p:cNvSpPr>
          <p:nvPr/>
        </p:nvSpPr>
        <p:spPr bwMode="auto">
          <a:xfrm>
            <a:off x="754063" y="244475"/>
            <a:ext cx="80676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200" b="1" dirty="0">
                <a:solidFill>
                  <a:srgbClr val="00CCFF"/>
                </a:solidFill>
              </a:rPr>
              <a:t>LOCALLY DRIVEN PLANNING PROCESS</a:t>
            </a:r>
            <a:endParaRPr lang="en-US" altLang="en-US" sz="2200" b="1" dirty="0">
              <a:solidFill>
                <a:srgbClr val="00B0F0"/>
              </a:solidFill>
            </a:endParaRPr>
          </a:p>
        </p:txBody>
      </p:sp>
      <p:sp>
        <p:nvSpPr>
          <p:cNvPr id="80901" name="TextBox 2"/>
          <p:cNvSpPr txBox="1">
            <a:spLocks noChangeArrowheads="1"/>
          </p:cNvSpPr>
          <p:nvPr/>
        </p:nvSpPr>
        <p:spPr bwMode="auto">
          <a:xfrm>
            <a:off x="404813" y="971550"/>
            <a:ext cx="84169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dirty="0">
                <a:solidFill>
                  <a:srgbClr val="00CCFF"/>
                </a:solidFill>
              </a:rPr>
              <a:t>The Village is establishing a Steering Committee to provide project oversight and direction and to guide the development of the DRAFT Proposed Plan Framework.  The process will include interviews with Town and Village leadership and departments and will include joint Village-Town subject matter meetings to assist the development of possible post dissolution services, service delivery, staffing and potential fiscal impact. </a:t>
            </a:r>
            <a:endParaRPr lang="en-US" altLang="en-US" dirty="0"/>
          </a:p>
        </p:txBody>
      </p:sp>
      <p:sp>
        <p:nvSpPr>
          <p:cNvPr id="21" name="Rectangle 20"/>
          <p:cNvSpPr/>
          <p:nvPr/>
        </p:nvSpPr>
        <p:spPr bwMode="auto">
          <a:xfrm>
            <a:off x="2901462" y="2919046"/>
            <a:ext cx="3138976" cy="791308"/>
          </a:xfrm>
          <a:prstGeom prst="rect">
            <a:avLst/>
          </a:prstGeom>
          <a:solidFill>
            <a:srgbClr val="0088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0903" name="TextBox 3"/>
          <p:cNvSpPr txBox="1">
            <a:spLocks noChangeArrowheads="1"/>
          </p:cNvSpPr>
          <p:nvPr/>
        </p:nvSpPr>
        <p:spPr bwMode="auto">
          <a:xfrm>
            <a:off x="3265488" y="3100022"/>
            <a:ext cx="2774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000" b="1" dirty="0">
                <a:solidFill>
                  <a:schemeClr val="bg1"/>
                </a:solidFill>
              </a:rPr>
              <a:t>Steering Committee </a:t>
            </a:r>
          </a:p>
        </p:txBody>
      </p:sp>
      <p:sp>
        <p:nvSpPr>
          <p:cNvPr id="80904" name="TextBox 4"/>
          <p:cNvSpPr txBox="1">
            <a:spLocks noChangeArrowheads="1"/>
          </p:cNvSpPr>
          <p:nvPr/>
        </p:nvSpPr>
        <p:spPr bwMode="auto">
          <a:xfrm>
            <a:off x="888757" y="4043528"/>
            <a:ext cx="306778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b="1" dirty="0">
                <a:solidFill>
                  <a:schemeClr val="bg1"/>
                </a:solidFill>
                <a:latin typeface="Arial" panose="020B0604020202020204" pitchFamily="34" charset="0"/>
                <a:cs typeface="Arial" panose="020B0604020202020204" pitchFamily="34" charset="0"/>
              </a:rPr>
              <a:t>Village and Town Leadership and Department Interviews</a:t>
            </a:r>
            <a:endParaRPr lang="en-US" altLang="en-US" b="1" dirty="0">
              <a:solidFill>
                <a:schemeClr val="bg1"/>
              </a:solidFill>
            </a:endParaRPr>
          </a:p>
        </p:txBody>
      </p:sp>
      <p:sp>
        <p:nvSpPr>
          <p:cNvPr id="31" name="Rectangle 30"/>
          <p:cNvSpPr/>
          <p:nvPr/>
        </p:nvSpPr>
        <p:spPr bwMode="auto">
          <a:xfrm>
            <a:off x="624255" y="5386422"/>
            <a:ext cx="3604844" cy="1031964"/>
          </a:xfrm>
          <a:prstGeom prst="rect">
            <a:avLst/>
          </a:prstGeom>
          <a:solidFill>
            <a:srgbClr val="0088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 name="Rectangle 31"/>
          <p:cNvSpPr/>
          <p:nvPr/>
        </p:nvSpPr>
        <p:spPr bwMode="auto">
          <a:xfrm>
            <a:off x="4475285" y="4000500"/>
            <a:ext cx="3771900" cy="1009386"/>
          </a:xfrm>
          <a:prstGeom prst="rect">
            <a:avLst/>
          </a:prstGeom>
          <a:solidFill>
            <a:srgbClr val="0088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Rectangle 32"/>
          <p:cNvSpPr/>
          <p:nvPr/>
        </p:nvSpPr>
        <p:spPr bwMode="auto">
          <a:xfrm>
            <a:off x="4560095" y="5386421"/>
            <a:ext cx="3687090" cy="1031964"/>
          </a:xfrm>
          <a:prstGeom prst="rect">
            <a:avLst/>
          </a:prstGeom>
          <a:solidFill>
            <a:srgbClr val="0088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0908" name="TextBox 6"/>
          <p:cNvSpPr txBox="1">
            <a:spLocks noChangeArrowheads="1"/>
          </p:cNvSpPr>
          <p:nvPr/>
        </p:nvSpPr>
        <p:spPr bwMode="auto">
          <a:xfrm>
            <a:off x="737455" y="5484699"/>
            <a:ext cx="31491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b="1" dirty="0">
                <a:solidFill>
                  <a:schemeClr val="bg1"/>
                </a:solidFill>
                <a:latin typeface="Arial" panose="020B0604020202020204" pitchFamily="34" charset="0"/>
                <a:cs typeface="Arial" panose="020B0604020202020204" pitchFamily="34" charset="0"/>
              </a:rPr>
              <a:t>Joint Village and Town Subject Matter Meetings </a:t>
            </a:r>
            <a:endParaRPr lang="en-US" altLang="en-US" b="1" dirty="0">
              <a:solidFill>
                <a:schemeClr val="bg1"/>
              </a:solidFill>
            </a:endParaRPr>
          </a:p>
        </p:txBody>
      </p:sp>
      <p:sp>
        <p:nvSpPr>
          <p:cNvPr id="80909" name="TextBox 7"/>
          <p:cNvSpPr txBox="1">
            <a:spLocks noChangeArrowheads="1"/>
          </p:cNvSpPr>
          <p:nvPr/>
        </p:nvSpPr>
        <p:spPr bwMode="auto">
          <a:xfrm>
            <a:off x="4888097" y="4125780"/>
            <a:ext cx="32262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b="1" dirty="0">
                <a:solidFill>
                  <a:schemeClr val="bg1"/>
                </a:solidFill>
              </a:rPr>
              <a:t>Stakeholder Interviews and Engagement</a:t>
            </a:r>
          </a:p>
        </p:txBody>
      </p:sp>
      <p:sp>
        <p:nvSpPr>
          <p:cNvPr id="80910" name="TextBox 10"/>
          <p:cNvSpPr txBox="1">
            <a:spLocks noChangeArrowheads="1"/>
          </p:cNvSpPr>
          <p:nvPr/>
        </p:nvSpPr>
        <p:spPr bwMode="auto">
          <a:xfrm>
            <a:off x="4877472" y="5489613"/>
            <a:ext cx="29675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Clr>
                <a:srgbClr val="FFFFFF"/>
              </a:buClr>
              <a:buSzPct val="100000"/>
              <a:defRPr/>
            </a:pPr>
            <a:r>
              <a:rPr lang="en-US" altLang="en-US" b="1" dirty="0">
                <a:solidFill>
                  <a:schemeClr val="bg1"/>
                </a:solidFill>
                <a:latin typeface="Arial" panose="020B0604020202020204" pitchFamily="34" charset="0"/>
                <a:cs typeface="Arial" panose="020B0604020202020204" pitchFamily="34" charset="0"/>
              </a:rPr>
              <a:t>Public Engagement, </a:t>
            </a:r>
          </a:p>
          <a:p>
            <a:pPr algn="ctr" eaLnBrk="1" hangingPunct="1">
              <a:buClr>
                <a:srgbClr val="FFFFFF"/>
              </a:buClr>
              <a:buSzPct val="100000"/>
              <a:defRPr/>
            </a:pPr>
            <a:r>
              <a:rPr lang="en-US" altLang="en-US" b="1" dirty="0">
                <a:solidFill>
                  <a:schemeClr val="bg1"/>
                </a:solidFill>
                <a:latin typeface="Arial" panose="020B0604020202020204" pitchFamily="34" charset="0"/>
                <a:cs typeface="Arial" panose="020B0604020202020204" pitchFamily="34" charset="0"/>
              </a:rPr>
              <a:t>Input and Feedback</a:t>
            </a:r>
          </a:p>
        </p:txBody>
      </p:sp>
    </p:spTree>
    <p:extLst>
      <p:ext uri="{BB962C8B-B14F-4D97-AF65-F5344CB8AC3E}">
        <p14:creationId xmlns:p14="http://schemas.microsoft.com/office/powerpoint/2010/main" val="156508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bwMode="auto">
          <a:xfrm>
            <a:off x="-11113" y="6223000"/>
            <a:ext cx="9161463" cy="635000"/>
          </a:xfrm>
          <a:prstGeom prst="rect">
            <a:avLst/>
          </a:prstGeom>
          <a:solidFill>
            <a:srgbClr val="005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6019" name="TextBox 9"/>
          <p:cNvSpPr txBox="1">
            <a:spLocks noChangeArrowheads="1"/>
          </p:cNvSpPr>
          <p:nvPr/>
        </p:nvSpPr>
        <p:spPr bwMode="auto">
          <a:xfrm>
            <a:off x="33338" y="1463675"/>
            <a:ext cx="9144000"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10000"/>
              </a:lnSpc>
              <a:buClr>
                <a:srgbClr val="FFFFFF"/>
              </a:buClr>
              <a:buSzPct val="100000"/>
            </a:pPr>
            <a:r>
              <a:rPr lang="en-US" altLang="en-US" i="1" dirty="0">
                <a:solidFill>
                  <a:schemeClr val="bg1"/>
                </a:solidFill>
              </a:rPr>
              <a:t>PROACTIVE COMMUNITY ENGAGEMENT</a:t>
            </a:r>
          </a:p>
        </p:txBody>
      </p:sp>
      <p:sp>
        <p:nvSpPr>
          <p:cNvPr id="86020" name="TextBox 1"/>
          <p:cNvSpPr txBox="1">
            <a:spLocks noChangeArrowheads="1"/>
          </p:cNvSpPr>
          <p:nvPr/>
        </p:nvSpPr>
        <p:spPr bwMode="auto">
          <a:xfrm>
            <a:off x="-55563" y="125413"/>
            <a:ext cx="9163051"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200" b="1" dirty="0">
                <a:solidFill>
                  <a:srgbClr val="00CCFF"/>
                </a:solidFill>
              </a:rPr>
              <a:t>HOW CAN THE VILLAGE INVOLVE THE COMMUNITY IN THE                                                  PLANNING PROCESS?</a:t>
            </a:r>
          </a:p>
        </p:txBody>
      </p:sp>
      <p:cxnSp>
        <p:nvCxnSpPr>
          <p:cNvPr id="25" name="Straight Connector 24"/>
          <p:cNvCxnSpPr/>
          <p:nvPr/>
        </p:nvCxnSpPr>
        <p:spPr>
          <a:xfrm>
            <a:off x="-11113" y="1117600"/>
            <a:ext cx="9144001" cy="0"/>
          </a:xfrm>
          <a:prstGeom prst="line">
            <a:avLst/>
          </a:prstGeom>
          <a:ln w="19050">
            <a:solidFill>
              <a:srgbClr val="00B0F0"/>
            </a:solidFill>
          </a:ln>
        </p:spPr>
        <p:style>
          <a:lnRef idx="3">
            <a:schemeClr val="accent1"/>
          </a:lnRef>
          <a:fillRef idx="0">
            <a:schemeClr val="accent1"/>
          </a:fillRef>
          <a:effectRef idx="2">
            <a:schemeClr val="accent1"/>
          </a:effectRef>
          <a:fontRef idx="minor">
            <a:schemeClr val="tx1"/>
          </a:fontRef>
        </p:style>
      </p:cxnSp>
      <p:sp>
        <p:nvSpPr>
          <p:cNvPr id="24" name="Rectangle 23"/>
          <p:cNvSpPr/>
          <p:nvPr/>
        </p:nvSpPr>
        <p:spPr bwMode="auto">
          <a:xfrm>
            <a:off x="193675" y="2105025"/>
            <a:ext cx="2171700" cy="3459163"/>
          </a:xfrm>
          <a:prstGeom prst="rect">
            <a:avLst/>
          </a:prstGeom>
          <a:solidFill>
            <a:srgbClr val="0088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6023" name="TextBox 24"/>
          <p:cNvSpPr txBox="1">
            <a:spLocks noChangeArrowheads="1"/>
          </p:cNvSpPr>
          <p:nvPr/>
        </p:nvSpPr>
        <p:spPr bwMode="auto">
          <a:xfrm>
            <a:off x="193675" y="2147888"/>
            <a:ext cx="2171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FFFFFF"/>
              </a:buClr>
              <a:buSzPct val="100000"/>
            </a:pPr>
            <a:r>
              <a:rPr lang="en-US" altLang="en-US" b="1" dirty="0">
                <a:solidFill>
                  <a:srgbClr val="33CCFF"/>
                </a:solidFill>
              </a:rPr>
              <a:t>PUBLIC </a:t>
            </a:r>
          </a:p>
          <a:p>
            <a:pPr algn="ctr" eaLnBrk="1" hangingPunct="1">
              <a:buClr>
                <a:srgbClr val="FFFFFF"/>
              </a:buClr>
              <a:buSzPct val="100000"/>
            </a:pPr>
            <a:r>
              <a:rPr lang="en-US" altLang="en-US" b="1" dirty="0">
                <a:solidFill>
                  <a:srgbClr val="33CCFF"/>
                </a:solidFill>
              </a:rPr>
              <a:t>IN-PERSON  MEETINGS (2)</a:t>
            </a:r>
            <a:endParaRPr lang="en-US" altLang="en-US" dirty="0">
              <a:solidFill>
                <a:srgbClr val="FFFFFF"/>
              </a:solidFill>
            </a:endParaRPr>
          </a:p>
        </p:txBody>
      </p:sp>
      <p:sp>
        <p:nvSpPr>
          <p:cNvPr id="86024" name="TextBox 26"/>
          <p:cNvSpPr txBox="1">
            <a:spLocks noChangeArrowheads="1"/>
          </p:cNvSpPr>
          <p:nvPr/>
        </p:nvSpPr>
        <p:spPr bwMode="auto">
          <a:xfrm>
            <a:off x="152400" y="3233738"/>
            <a:ext cx="2252663" cy="23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2284413" indent="1588" defTabSz="912813" eaLnBrk="0" fontAlgn="base" hangingPunct="0">
              <a:spcBef>
                <a:spcPct val="0"/>
              </a:spcBef>
              <a:spcAft>
                <a:spcPct val="0"/>
              </a:spcAft>
              <a:defRPr>
                <a:solidFill>
                  <a:schemeClr val="tx1"/>
                </a:solidFill>
                <a:latin typeface="Arial" charset="0"/>
                <a:cs typeface="Arial" charset="0"/>
              </a:defRPr>
            </a:lvl6pPr>
            <a:lvl7pPr marL="2741613" indent="1588" defTabSz="912813" eaLnBrk="0" fontAlgn="base" hangingPunct="0">
              <a:spcBef>
                <a:spcPct val="0"/>
              </a:spcBef>
              <a:spcAft>
                <a:spcPct val="0"/>
              </a:spcAft>
              <a:defRPr>
                <a:solidFill>
                  <a:schemeClr val="tx1"/>
                </a:solidFill>
                <a:latin typeface="Arial" charset="0"/>
                <a:cs typeface="Arial" charset="0"/>
              </a:defRPr>
            </a:lvl7pPr>
            <a:lvl8pPr marL="3198813" indent="1588" defTabSz="912813" eaLnBrk="0" fontAlgn="base" hangingPunct="0">
              <a:spcBef>
                <a:spcPct val="0"/>
              </a:spcBef>
              <a:spcAft>
                <a:spcPct val="0"/>
              </a:spcAft>
              <a:defRPr>
                <a:solidFill>
                  <a:schemeClr val="tx1"/>
                </a:solidFill>
                <a:latin typeface="Arial" charset="0"/>
                <a:cs typeface="Arial" charset="0"/>
              </a:defRPr>
            </a:lvl8pPr>
            <a:lvl9pPr marL="3656013" indent="1588" defTabSz="912813" eaLnBrk="0" fontAlgn="base" hangingPunct="0">
              <a:spcBef>
                <a:spcPct val="0"/>
              </a:spcBef>
              <a:spcAft>
                <a:spcPct val="0"/>
              </a:spcAft>
              <a:defRPr>
                <a:solidFill>
                  <a:schemeClr val="tx1"/>
                </a:solidFill>
                <a:latin typeface="Arial" charset="0"/>
                <a:cs typeface="Arial" charset="0"/>
              </a:defRPr>
            </a:lvl9pPr>
          </a:lstStyle>
          <a:p>
            <a:pPr>
              <a:spcAft>
                <a:spcPts val="400"/>
              </a:spcAft>
              <a:buFont typeface="Arial" charset="0"/>
              <a:buChar char="•"/>
            </a:pPr>
            <a:r>
              <a:rPr lang="en-US" altLang="en-US" sz="1500" dirty="0">
                <a:solidFill>
                  <a:srgbClr val="FFFFFF"/>
                </a:solidFill>
              </a:rPr>
              <a:t>Share facts and dispel misconceptions</a:t>
            </a:r>
          </a:p>
          <a:p>
            <a:pPr>
              <a:spcAft>
                <a:spcPts val="400"/>
              </a:spcAft>
              <a:buFont typeface="Arial" charset="0"/>
              <a:buChar char="•"/>
            </a:pPr>
            <a:r>
              <a:rPr lang="en-US" altLang="en-US" sz="1500" dirty="0">
                <a:solidFill>
                  <a:srgbClr val="FFFFFF"/>
                </a:solidFill>
              </a:rPr>
              <a:t>Citizen Input</a:t>
            </a:r>
          </a:p>
          <a:p>
            <a:pPr>
              <a:spcAft>
                <a:spcPts val="400"/>
              </a:spcAft>
              <a:buFont typeface="Arial" charset="0"/>
              <a:buChar char="•"/>
            </a:pPr>
            <a:r>
              <a:rPr lang="en-US" altLang="en-US" sz="1500" dirty="0">
                <a:solidFill>
                  <a:srgbClr val="FFFFFF"/>
                </a:solidFill>
              </a:rPr>
              <a:t>Answer any questions</a:t>
            </a:r>
          </a:p>
          <a:p>
            <a:pPr>
              <a:spcAft>
                <a:spcPts val="400"/>
              </a:spcAft>
              <a:buFont typeface="Arial" charset="0"/>
              <a:buChar char="•"/>
            </a:pPr>
            <a:r>
              <a:rPr lang="en-US" altLang="en-US" sz="1500" dirty="0">
                <a:solidFill>
                  <a:srgbClr val="FFFFFF"/>
                </a:solidFill>
              </a:rPr>
              <a:t>building consensus, finding common ground, and collaborating on solutions</a:t>
            </a:r>
          </a:p>
        </p:txBody>
      </p:sp>
      <p:sp>
        <p:nvSpPr>
          <p:cNvPr id="28" name="Rectangle 27"/>
          <p:cNvSpPr/>
          <p:nvPr/>
        </p:nvSpPr>
        <p:spPr bwMode="auto">
          <a:xfrm>
            <a:off x="2466975" y="2105025"/>
            <a:ext cx="2178050" cy="3459163"/>
          </a:xfrm>
          <a:prstGeom prst="rect">
            <a:avLst/>
          </a:prstGeom>
          <a:solidFill>
            <a:srgbClr val="0088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Rectangle 33"/>
          <p:cNvSpPr/>
          <p:nvPr/>
        </p:nvSpPr>
        <p:spPr bwMode="auto">
          <a:xfrm>
            <a:off x="4735513" y="2106613"/>
            <a:ext cx="2041525" cy="3457575"/>
          </a:xfrm>
          <a:prstGeom prst="rect">
            <a:avLst/>
          </a:prstGeom>
          <a:solidFill>
            <a:srgbClr val="0088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6027" name="Rectangle 69632"/>
          <p:cNvSpPr>
            <a:spLocks noChangeArrowheads="1"/>
          </p:cNvSpPr>
          <p:nvPr/>
        </p:nvSpPr>
        <p:spPr bwMode="auto">
          <a:xfrm>
            <a:off x="3689350" y="6356350"/>
            <a:ext cx="1470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i="1" dirty="0">
                <a:solidFill>
                  <a:srgbClr val="FFFFFF"/>
                </a:solidFill>
              </a:rPr>
              <a:t>AVAILABLE</a:t>
            </a:r>
            <a:endParaRPr lang="en-US" altLang="en-US" b="1" i="1" dirty="0"/>
          </a:p>
        </p:txBody>
      </p:sp>
      <p:sp>
        <p:nvSpPr>
          <p:cNvPr id="86028" name="TextBox 38"/>
          <p:cNvSpPr txBox="1">
            <a:spLocks noChangeArrowheads="1"/>
          </p:cNvSpPr>
          <p:nvPr/>
        </p:nvSpPr>
        <p:spPr bwMode="auto">
          <a:xfrm>
            <a:off x="6421438" y="6356350"/>
            <a:ext cx="20970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1" i="1" dirty="0">
                <a:solidFill>
                  <a:srgbClr val="FFFFFF"/>
                </a:solidFill>
              </a:rPr>
              <a:t>ACCESSIBLE</a:t>
            </a:r>
          </a:p>
        </p:txBody>
      </p:sp>
      <p:sp>
        <p:nvSpPr>
          <p:cNvPr id="86029" name="TextBox 39"/>
          <p:cNvSpPr txBox="1">
            <a:spLocks noChangeArrowheads="1"/>
          </p:cNvSpPr>
          <p:nvPr/>
        </p:nvSpPr>
        <p:spPr bwMode="auto">
          <a:xfrm>
            <a:off x="566738" y="6362700"/>
            <a:ext cx="2098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1" i="1" dirty="0">
                <a:solidFill>
                  <a:srgbClr val="FFFFFF"/>
                </a:solidFill>
              </a:rPr>
              <a:t>TRANSPARENT</a:t>
            </a:r>
          </a:p>
        </p:txBody>
      </p:sp>
      <p:sp>
        <p:nvSpPr>
          <p:cNvPr id="20" name="Rectangle 19"/>
          <p:cNvSpPr/>
          <p:nvPr/>
        </p:nvSpPr>
        <p:spPr bwMode="auto">
          <a:xfrm>
            <a:off x="6875463" y="2108200"/>
            <a:ext cx="2052637" cy="3455988"/>
          </a:xfrm>
          <a:prstGeom prst="rect">
            <a:avLst/>
          </a:prstGeom>
          <a:solidFill>
            <a:srgbClr val="0088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6031" name="TextBox 24"/>
          <p:cNvSpPr txBox="1">
            <a:spLocks noChangeArrowheads="1"/>
          </p:cNvSpPr>
          <p:nvPr/>
        </p:nvSpPr>
        <p:spPr bwMode="auto">
          <a:xfrm>
            <a:off x="6873875" y="1973913"/>
            <a:ext cx="2054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FFFFFF"/>
              </a:buClr>
              <a:buSzPct val="100000"/>
            </a:pPr>
            <a:r>
              <a:rPr lang="en-US" altLang="en-US" b="1" dirty="0">
                <a:solidFill>
                  <a:srgbClr val="8FE2FF"/>
                </a:solidFill>
              </a:rPr>
              <a:t> </a:t>
            </a:r>
          </a:p>
          <a:p>
            <a:pPr algn="ctr" eaLnBrk="1" hangingPunct="1">
              <a:buClr>
                <a:srgbClr val="FFFFFF"/>
              </a:buClr>
              <a:buSzPct val="100000"/>
            </a:pPr>
            <a:r>
              <a:rPr lang="en-US" altLang="en-US" b="1" dirty="0">
                <a:solidFill>
                  <a:srgbClr val="33CCFF"/>
                </a:solidFill>
              </a:rPr>
              <a:t>ON-LINE                 Q &amp; A </a:t>
            </a:r>
          </a:p>
        </p:txBody>
      </p:sp>
      <p:sp>
        <p:nvSpPr>
          <p:cNvPr id="86032" name="TextBox 35"/>
          <p:cNvSpPr txBox="1">
            <a:spLocks noChangeArrowheads="1"/>
          </p:cNvSpPr>
          <p:nvPr/>
        </p:nvSpPr>
        <p:spPr bwMode="auto">
          <a:xfrm>
            <a:off x="6916738" y="3117850"/>
            <a:ext cx="2092325"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2284413" indent="1588" defTabSz="912813" eaLnBrk="0" fontAlgn="base" hangingPunct="0">
              <a:spcBef>
                <a:spcPct val="0"/>
              </a:spcBef>
              <a:spcAft>
                <a:spcPct val="0"/>
              </a:spcAft>
              <a:defRPr>
                <a:solidFill>
                  <a:schemeClr val="tx1"/>
                </a:solidFill>
                <a:latin typeface="Arial" charset="0"/>
                <a:cs typeface="Arial" charset="0"/>
              </a:defRPr>
            </a:lvl6pPr>
            <a:lvl7pPr marL="2741613" indent="1588" defTabSz="912813" eaLnBrk="0" fontAlgn="base" hangingPunct="0">
              <a:spcBef>
                <a:spcPct val="0"/>
              </a:spcBef>
              <a:spcAft>
                <a:spcPct val="0"/>
              </a:spcAft>
              <a:defRPr>
                <a:solidFill>
                  <a:schemeClr val="tx1"/>
                </a:solidFill>
                <a:latin typeface="Arial" charset="0"/>
                <a:cs typeface="Arial" charset="0"/>
              </a:defRPr>
            </a:lvl7pPr>
            <a:lvl8pPr marL="3198813" indent="1588" defTabSz="912813" eaLnBrk="0" fontAlgn="base" hangingPunct="0">
              <a:spcBef>
                <a:spcPct val="0"/>
              </a:spcBef>
              <a:spcAft>
                <a:spcPct val="0"/>
              </a:spcAft>
              <a:defRPr>
                <a:solidFill>
                  <a:schemeClr val="tx1"/>
                </a:solidFill>
                <a:latin typeface="Arial" charset="0"/>
                <a:cs typeface="Arial" charset="0"/>
              </a:defRPr>
            </a:lvl8pPr>
            <a:lvl9pPr marL="3656013" indent="1588" defTabSz="912813" eaLnBrk="0" fontAlgn="base" hangingPunct="0">
              <a:spcBef>
                <a:spcPct val="0"/>
              </a:spcBef>
              <a:spcAft>
                <a:spcPct val="0"/>
              </a:spcAft>
              <a:defRPr>
                <a:solidFill>
                  <a:schemeClr val="tx1"/>
                </a:solidFill>
                <a:latin typeface="Arial" charset="0"/>
                <a:cs typeface="Arial" charset="0"/>
              </a:defRPr>
            </a:lvl9pPr>
          </a:lstStyle>
          <a:p>
            <a:pPr>
              <a:spcAft>
                <a:spcPts val="400"/>
              </a:spcAft>
              <a:buFont typeface="Arial" charset="0"/>
              <a:buChar char="•"/>
            </a:pPr>
            <a:r>
              <a:rPr lang="en-US" altLang="en-US" sz="1500" dirty="0">
                <a:solidFill>
                  <a:srgbClr val="FFFFFF"/>
                </a:solidFill>
              </a:rPr>
              <a:t>Forms available online to dialog &amp; address questions </a:t>
            </a:r>
            <a:br>
              <a:rPr lang="en-US" altLang="en-US" sz="1500" dirty="0">
                <a:solidFill>
                  <a:srgbClr val="FFFFFF"/>
                </a:solidFill>
              </a:rPr>
            </a:br>
            <a:r>
              <a:rPr lang="en-US" altLang="en-US" sz="1500" dirty="0">
                <a:solidFill>
                  <a:srgbClr val="FFFFFF"/>
                </a:solidFill>
              </a:rPr>
              <a:t>&amp; concerns</a:t>
            </a:r>
          </a:p>
          <a:p>
            <a:pPr>
              <a:spcAft>
                <a:spcPts val="400"/>
              </a:spcAft>
              <a:buFont typeface="Arial" charset="0"/>
              <a:buChar char="•"/>
            </a:pPr>
            <a:r>
              <a:rPr lang="en-US" altLang="en-US" sz="1500" dirty="0">
                <a:solidFill>
                  <a:srgbClr val="FFFFFF"/>
                </a:solidFill>
              </a:rPr>
              <a:t>Access to objective information on the potential post dissolution conditions</a:t>
            </a:r>
          </a:p>
        </p:txBody>
      </p:sp>
      <p:sp>
        <p:nvSpPr>
          <p:cNvPr id="86033" name="TextBox 24"/>
          <p:cNvSpPr txBox="1">
            <a:spLocks noChangeArrowheads="1"/>
          </p:cNvSpPr>
          <p:nvPr/>
        </p:nvSpPr>
        <p:spPr bwMode="auto">
          <a:xfrm>
            <a:off x="4735513" y="2182813"/>
            <a:ext cx="19573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FFFFFF"/>
              </a:buClr>
              <a:buSzPct val="100000"/>
            </a:pPr>
            <a:r>
              <a:rPr lang="en-US" altLang="en-US" b="1" dirty="0">
                <a:solidFill>
                  <a:srgbClr val="33CCFF"/>
                </a:solidFill>
              </a:rPr>
              <a:t>PROJECT         WEBSITE</a:t>
            </a:r>
            <a:endParaRPr lang="en-US" altLang="en-US" dirty="0">
              <a:solidFill>
                <a:srgbClr val="FFFFFF"/>
              </a:solidFill>
            </a:endParaRPr>
          </a:p>
        </p:txBody>
      </p:sp>
      <p:sp>
        <p:nvSpPr>
          <p:cNvPr id="86034" name="TextBox 29"/>
          <p:cNvSpPr txBox="1">
            <a:spLocks noChangeArrowheads="1"/>
          </p:cNvSpPr>
          <p:nvPr/>
        </p:nvSpPr>
        <p:spPr bwMode="auto">
          <a:xfrm>
            <a:off x="4741863" y="3127375"/>
            <a:ext cx="1985962" cy="2322513"/>
          </a:xfrm>
          <a:prstGeom prst="rect">
            <a:avLst/>
          </a:prstGeom>
          <a:noFill/>
          <a:ln>
            <a:noFill/>
          </a:ln>
        </p:spPr>
        <p:txBody>
          <a:bodyPr>
            <a:spAutoFit/>
          </a:bodyPr>
          <a:lstStyle>
            <a:lvl1pPr marL="177800" indent="-1778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400"/>
              </a:spcAft>
              <a:buFont typeface="Arial" panose="020B0604020202020204" pitchFamily="34" charset="0"/>
              <a:buChar char="•"/>
              <a:defRPr/>
            </a:pPr>
            <a:r>
              <a:rPr lang="en-US" altLang="en-US" sz="1500" dirty="0">
                <a:solidFill>
                  <a:srgbClr val="FFFFFF"/>
                </a:solidFill>
              </a:rPr>
              <a:t>All documents, and meeting notices, on the project website</a:t>
            </a:r>
          </a:p>
          <a:p>
            <a:pPr>
              <a:spcAft>
                <a:spcPts val="400"/>
              </a:spcAft>
              <a:buFont typeface="Arial" panose="020B0604020202020204" pitchFamily="34" charset="0"/>
              <a:buChar char="•"/>
              <a:defRPr/>
            </a:pPr>
            <a:r>
              <a:rPr lang="en-US" altLang="en-US" sz="1500" dirty="0">
                <a:solidFill>
                  <a:srgbClr val="FFFFFF"/>
                </a:solidFill>
              </a:rPr>
              <a:t>Website updated regularly</a:t>
            </a:r>
            <a:endParaRPr lang="en-US" altLang="en-US" sz="1500" dirty="0">
              <a:solidFill>
                <a:srgbClr val="FF0000"/>
              </a:solidFill>
              <a:highlight>
                <a:srgbClr val="FFFF00"/>
              </a:highlight>
            </a:endParaRPr>
          </a:p>
          <a:p>
            <a:pPr>
              <a:spcAft>
                <a:spcPts val="400"/>
              </a:spcAft>
              <a:buFont typeface="Arial" panose="020B0604020202020204" pitchFamily="34" charset="0"/>
              <a:buChar char="•"/>
              <a:defRPr/>
            </a:pPr>
            <a:r>
              <a:rPr lang="en-US" altLang="en-US" sz="1500" dirty="0">
                <a:solidFill>
                  <a:srgbClr val="FFFFFF"/>
                </a:solidFill>
              </a:rPr>
              <a:t>E-mail notification of website updates</a:t>
            </a:r>
          </a:p>
          <a:p>
            <a:pPr>
              <a:spcAft>
                <a:spcPts val="400"/>
              </a:spcAft>
              <a:buFont typeface="Arial" panose="020B0604020202020204" pitchFamily="34" charset="0"/>
              <a:buChar char="•"/>
              <a:defRPr/>
            </a:pPr>
            <a:endParaRPr lang="en-US" altLang="en-US" sz="1500" dirty="0">
              <a:solidFill>
                <a:srgbClr val="FFFFFF"/>
              </a:solidFill>
            </a:endParaRPr>
          </a:p>
        </p:txBody>
      </p:sp>
      <p:sp>
        <p:nvSpPr>
          <p:cNvPr id="86035" name="TextBox 24"/>
          <p:cNvSpPr txBox="1">
            <a:spLocks noChangeArrowheads="1"/>
          </p:cNvSpPr>
          <p:nvPr/>
        </p:nvSpPr>
        <p:spPr bwMode="auto">
          <a:xfrm>
            <a:off x="2427287" y="2153729"/>
            <a:ext cx="2098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FFFFFF"/>
              </a:buClr>
              <a:buSzPct val="100000"/>
            </a:pPr>
            <a:r>
              <a:rPr lang="en-US" altLang="en-US" b="1" dirty="0">
                <a:solidFill>
                  <a:srgbClr val="33CCFF"/>
                </a:solidFill>
              </a:rPr>
              <a:t>  </a:t>
            </a:r>
            <a:br>
              <a:rPr lang="en-US" altLang="en-US" b="1" dirty="0">
                <a:solidFill>
                  <a:srgbClr val="33CCFF"/>
                </a:solidFill>
              </a:rPr>
            </a:br>
            <a:r>
              <a:rPr lang="en-US" altLang="en-US" b="1" dirty="0">
                <a:solidFill>
                  <a:srgbClr val="33CCFF"/>
                </a:solidFill>
              </a:rPr>
              <a:t>Q&amp;A </a:t>
            </a:r>
          </a:p>
        </p:txBody>
      </p:sp>
      <p:sp>
        <p:nvSpPr>
          <p:cNvPr id="86036" name="TextBox 26"/>
          <p:cNvSpPr txBox="1">
            <a:spLocks noChangeArrowheads="1"/>
          </p:cNvSpPr>
          <p:nvPr/>
        </p:nvSpPr>
        <p:spPr bwMode="auto">
          <a:xfrm>
            <a:off x="2466975" y="3222625"/>
            <a:ext cx="2149475"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2284413" indent="1588" defTabSz="912813" eaLnBrk="0" fontAlgn="base" hangingPunct="0">
              <a:spcBef>
                <a:spcPct val="0"/>
              </a:spcBef>
              <a:spcAft>
                <a:spcPct val="0"/>
              </a:spcAft>
              <a:defRPr>
                <a:solidFill>
                  <a:schemeClr val="tx1"/>
                </a:solidFill>
                <a:latin typeface="Arial" charset="0"/>
                <a:cs typeface="Arial" charset="0"/>
              </a:defRPr>
            </a:lvl6pPr>
            <a:lvl7pPr marL="2741613" indent="1588" defTabSz="912813" eaLnBrk="0" fontAlgn="base" hangingPunct="0">
              <a:spcBef>
                <a:spcPct val="0"/>
              </a:spcBef>
              <a:spcAft>
                <a:spcPct val="0"/>
              </a:spcAft>
              <a:defRPr>
                <a:solidFill>
                  <a:schemeClr val="tx1"/>
                </a:solidFill>
                <a:latin typeface="Arial" charset="0"/>
                <a:cs typeface="Arial" charset="0"/>
              </a:defRPr>
            </a:lvl7pPr>
            <a:lvl8pPr marL="3198813" indent="1588" defTabSz="912813" eaLnBrk="0" fontAlgn="base" hangingPunct="0">
              <a:spcBef>
                <a:spcPct val="0"/>
              </a:spcBef>
              <a:spcAft>
                <a:spcPct val="0"/>
              </a:spcAft>
              <a:defRPr>
                <a:solidFill>
                  <a:schemeClr val="tx1"/>
                </a:solidFill>
                <a:latin typeface="Arial" charset="0"/>
                <a:cs typeface="Arial" charset="0"/>
              </a:defRPr>
            </a:lvl8pPr>
            <a:lvl9pPr marL="3656013" indent="1588" defTabSz="912813" eaLnBrk="0" fontAlgn="base" hangingPunct="0">
              <a:spcBef>
                <a:spcPct val="0"/>
              </a:spcBef>
              <a:spcAft>
                <a:spcPct val="0"/>
              </a:spcAft>
              <a:defRPr>
                <a:solidFill>
                  <a:schemeClr val="tx1"/>
                </a:solidFill>
                <a:latin typeface="Arial" charset="0"/>
                <a:cs typeface="Arial" charset="0"/>
              </a:defRPr>
            </a:lvl9pPr>
          </a:lstStyle>
          <a:p>
            <a:pPr>
              <a:spcAft>
                <a:spcPts val="400"/>
              </a:spcAft>
              <a:buFont typeface="Arial" charset="0"/>
              <a:buChar char="•"/>
            </a:pPr>
            <a:r>
              <a:rPr lang="en-US" altLang="en-US" sz="1500" dirty="0">
                <a:solidFill>
                  <a:srgbClr val="FFFFFF"/>
                </a:solidFill>
              </a:rPr>
              <a:t>Share facts &amp; dispel misconceptions</a:t>
            </a:r>
          </a:p>
          <a:p>
            <a:pPr>
              <a:spcAft>
                <a:spcPts val="400"/>
              </a:spcAft>
              <a:buFont typeface="Arial" charset="0"/>
              <a:buChar char="•"/>
            </a:pPr>
            <a:r>
              <a:rPr lang="en-US" altLang="en-US" sz="1500" dirty="0">
                <a:solidFill>
                  <a:srgbClr val="FFFFFF"/>
                </a:solidFill>
              </a:rPr>
              <a:t>Answer any questions</a:t>
            </a:r>
          </a:p>
          <a:p>
            <a:pPr>
              <a:spcAft>
                <a:spcPts val="400"/>
              </a:spcAft>
              <a:buFont typeface="Arial" charset="0"/>
              <a:buChar char="•"/>
            </a:pPr>
            <a:r>
              <a:rPr lang="en-US" altLang="en-US" sz="1500" dirty="0">
                <a:solidFill>
                  <a:srgbClr val="FFFFFF"/>
                </a:solidFill>
              </a:rPr>
              <a:t>Building consensus, finding common ground, and collaborating on solutions</a:t>
            </a:r>
          </a:p>
        </p:txBody>
      </p:sp>
      <p:sp>
        <p:nvSpPr>
          <p:cNvPr id="2" name="TextBox 1"/>
          <p:cNvSpPr txBox="1"/>
          <p:nvPr/>
        </p:nvSpPr>
        <p:spPr>
          <a:xfrm>
            <a:off x="2094614" y="5709684"/>
            <a:ext cx="4242391" cy="400110"/>
          </a:xfrm>
          <a:prstGeom prst="rect">
            <a:avLst/>
          </a:prstGeom>
          <a:noFill/>
        </p:spPr>
        <p:txBody>
          <a:bodyPr wrap="square" rtlCol="0">
            <a:spAutoFit/>
          </a:bodyPr>
          <a:lstStyle/>
          <a:p>
            <a:r>
              <a:rPr lang="en-US" sz="2000" u="sng" dirty="0">
                <a:solidFill>
                  <a:schemeClr val="tx2">
                    <a:lumMod val="60000"/>
                    <a:lumOff val="40000"/>
                  </a:schemeClr>
                </a:solidFill>
                <a:hlinkClick r:id="rId2"/>
              </a:rPr>
              <a:t>https://labergegroup.com/addison/</a:t>
            </a:r>
            <a:endParaRPr lang="en-US" sz="2000" dirty="0">
              <a:solidFill>
                <a:schemeClr val="tx2">
                  <a:lumMod val="60000"/>
                  <a:lumOff val="4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Box 1"/>
          <p:cNvSpPr txBox="1">
            <a:spLocks noChangeArrowheads="1"/>
          </p:cNvSpPr>
          <p:nvPr/>
        </p:nvSpPr>
        <p:spPr bwMode="auto">
          <a:xfrm>
            <a:off x="0" y="14128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800" b="1" dirty="0">
                <a:solidFill>
                  <a:srgbClr val="00CCFF"/>
                </a:solidFill>
              </a:rPr>
              <a:t>EMERGING TOPICS AND KEY TOUCHPOINTS</a:t>
            </a:r>
          </a:p>
        </p:txBody>
      </p:sp>
      <p:cxnSp>
        <p:nvCxnSpPr>
          <p:cNvPr id="38" name="Straight Connector 37"/>
          <p:cNvCxnSpPr/>
          <p:nvPr/>
        </p:nvCxnSpPr>
        <p:spPr>
          <a:xfrm>
            <a:off x="0" y="814388"/>
            <a:ext cx="9144000" cy="0"/>
          </a:xfrm>
          <a:prstGeom prst="line">
            <a:avLst/>
          </a:prstGeom>
          <a:ln w="19050">
            <a:solidFill>
              <a:srgbClr val="00B0F0"/>
            </a:solidFill>
          </a:ln>
        </p:spPr>
        <p:style>
          <a:lnRef idx="3">
            <a:schemeClr val="accent1"/>
          </a:lnRef>
          <a:fillRef idx="0">
            <a:schemeClr val="accent1"/>
          </a:fillRef>
          <a:effectRef idx="2">
            <a:schemeClr val="accent1"/>
          </a:effectRef>
          <a:fontRef idx="minor">
            <a:schemeClr val="tx1"/>
          </a:fontRef>
        </p:style>
      </p:cxnSp>
      <p:sp>
        <p:nvSpPr>
          <p:cNvPr id="86020" name="TextBox 9"/>
          <p:cNvSpPr txBox="1">
            <a:spLocks noChangeArrowheads="1"/>
          </p:cNvSpPr>
          <p:nvPr/>
        </p:nvSpPr>
        <p:spPr bwMode="auto">
          <a:xfrm>
            <a:off x="695325" y="814388"/>
            <a:ext cx="8270875" cy="566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1pPr>
            <a:lvl2pPr marL="741363"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2pPr>
            <a:lvl3pPr marL="1198563"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5pPr>
            <a:lvl6pPr marL="2284413" indent="1588" defTabSz="9128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6pPr>
            <a:lvl7pPr marL="2741613" indent="1588" defTabSz="9128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7pPr>
            <a:lvl8pPr marL="3198813" indent="1588" defTabSz="9128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8pPr>
            <a:lvl9pPr marL="3656013" indent="1588" defTabSz="9128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9pPr>
          </a:lstStyle>
          <a:p>
            <a:pPr>
              <a:lnSpc>
                <a:spcPct val="125000"/>
              </a:lnSpc>
              <a:spcAft>
                <a:spcPts val="600"/>
              </a:spcAft>
              <a:buClr>
                <a:srgbClr val="FFFFFF"/>
              </a:buClr>
              <a:buSzPct val="100000"/>
              <a:buFont typeface="Wingdings" pitchFamily="2" charset="2"/>
              <a:buChar char="§"/>
            </a:pPr>
            <a:r>
              <a:rPr lang="en-US" altLang="en-US" b="1" dirty="0">
                <a:solidFill>
                  <a:srgbClr val="FFFFFF"/>
                </a:solidFill>
              </a:rPr>
              <a:t>Representation and Voice in Government</a:t>
            </a:r>
          </a:p>
          <a:p>
            <a:pPr>
              <a:lnSpc>
                <a:spcPct val="125000"/>
              </a:lnSpc>
              <a:spcAft>
                <a:spcPts val="600"/>
              </a:spcAft>
              <a:buClr>
                <a:srgbClr val="FFFFFF"/>
              </a:buClr>
              <a:buSzPct val="100000"/>
              <a:buFont typeface="Wingdings" pitchFamily="2" charset="2"/>
              <a:buChar char="§"/>
            </a:pPr>
            <a:r>
              <a:rPr lang="en-US" altLang="en-US" b="1" dirty="0">
                <a:solidFill>
                  <a:srgbClr val="FFFFFF"/>
                </a:solidFill>
              </a:rPr>
              <a:t>Village Identity</a:t>
            </a:r>
          </a:p>
          <a:p>
            <a:pPr>
              <a:lnSpc>
                <a:spcPct val="125000"/>
              </a:lnSpc>
              <a:buClr>
                <a:srgbClr val="FFFFFF"/>
              </a:buClr>
              <a:buSzPct val="100000"/>
              <a:buFont typeface="Wingdings" pitchFamily="2" charset="2"/>
              <a:buChar char="§"/>
            </a:pPr>
            <a:r>
              <a:rPr lang="en-US" altLang="en-US" b="1" dirty="0">
                <a:solidFill>
                  <a:srgbClr val="FFFFFF"/>
                </a:solidFill>
              </a:rPr>
              <a:t>Critical Services and Service Delivery</a:t>
            </a:r>
          </a:p>
          <a:p>
            <a:pPr lvl="2">
              <a:lnSpc>
                <a:spcPct val="125000"/>
              </a:lnSpc>
              <a:buClr>
                <a:srgbClr val="FFFFFF"/>
              </a:buClr>
              <a:buSzPct val="100000"/>
              <a:buFont typeface="Wingdings" pitchFamily="2" charset="2"/>
              <a:buChar char="§"/>
            </a:pPr>
            <a:r>
              <a:rPr lang="en-US" altLang="en-US" dirty="0">
                <a:solidFill>
                  <a:srgbClr val="FFFFFF"/>
                </a:solidFill>
              </a:rPr>
              <a:t>Police Services</a:t>
            </a:r>
          </a:p>
          <a:p>
            <a:pPr lvl="2">
              <a:lnSpc>
                <a:spcPct val="125000"/>
              </a:lnSpc>
              <a:buClr>
                <a:srgbClr val="FFFFFF"/>
              </a:buClr>
              <a:buSzPct val="100000"/>
              <a:buFont typeface="Wingdings" pitchFamily="2" charset="2"/>
              <a:buChar char="§"/>
            </a:pPr>
            <a:r>
              <a:rPr lang="en-US" altLang="en-US" dirty="0">
                <a:solidFill>
                  <a:srgbClr val="FFFFFF"/>
                </a:solidFill>
              </a:rPr>
              <a:t>Water and Sewer Services </a:t>
            </a:r>
          </a:p>
          <a:p>
            <a:pPr lvl="2">
              <a:lnSpc>
                <a:spcPct val="125000"/>
              </a:lnSpc>
              <a:buClr>
                <a:srgbClr val="FFFFFF"/>
              </a:buClr>
              <a:buSzPct val="100000"/>
              <a:buFont typeface="Wingdings" pitchFamily="2" charset="2"/>
              <a:buChar char="§"/>
            </a:pPr>
            <a:r>
              <a:rPr lang="en-US" altLang="en-US" dirty="0">
                <a:solidFill>
                  <a:srgbClr val="FFFFFF"/>
                </a:solidFill>
              </a:rPr>
              <a:t>Fire  Service Governance</a:t>
            </a:r>
          </a:p>
          <a:p>
            <a:pPr lvl="2">
              <a:lnSpc>
                <a:spcPct val="125000"/>
              </a:lnSpc>
              <a:spcAft>
                <a:spcPts val="600"/>
              </a:spcAft>
              <a:buClr>
                <a:srgbClr val="FFFFFF"/>
              </a:buClr>
              <a:buSzPct val="100000"/>
              <a:buFont typeface="Wingdings" pitchFamily="2" charset="2"/>
              <a:buChar char="§"/>
            </a:pPr>
            <a:r>
              <a:rPr lang="en-US" altLang="en-US" dirty="0">
                <a:solidFill>
                  <a:srgbClr val="FFFFFF"/>
                </a:solidFill>
              </a:rPr>
              <a:t>What will happen to Village zoning? </a:t>
            </a:r>
          </a:p>
          <a:p>
            <a:pPr lvl="2">
              <a:lnSpc>
                <a:spcPct val="125000"/>
              </a:lnSpc>
              <a:spcAft>
                <a:spcPts val="600"/>
              </a:spcAft>
              <a:buClr>
                <a:srgbClr val="FFFFFF"/>
              </a:buClr>
              <a:buSzPct val="100000"/>
              <a:buFont typeface="Wingdings" pitchFamily="2" charset="2"/>
              <a:buChar char="§"/>
            </a:pPr>
            <a:r>
              <a:rPr lang="en-US" altLang="en-US" dirty="0">
                <a:solidFill>
                  <a:srgbClr val="FFFFFF"/>
                </a:solidFill>
              </a:rPr>
              <a:t>What will happen to Village Planning Board and ZBA  </a:t>
            </a:r>
          </a:p>
          <a:p>
            <a:pPr>
              <a:lnSpc>
                <a:spcPct val="125000"/>
              </a:lnSpc>
              <a:spcAft>
                <a:spcPts val="600"/>
              </a:spcAft>
              <a:buClr>
                <a:srgbClr val="FFFFFF"/>
              </a:buClr>
              <a:buSzPct val="100000"/>
              <a:buFont typeface="Wingdings" pitchFamily="2" charset="2"/>
              <a:buChar char="§"/>
            </a:pPr>
            <a:r>
              <a:rPr lang="en-US" altLang="en-US" b="1" dirty="0">
                <a:solidFill>
                  <a:srgbClr val="FFFFFF"/>
                </a:solidFill>
              </a:rPr>
              <a:t>What happens to Village local laws and codes?</a:t>
            </a:r>
            <a:endParaRPr lang="en-US" altLang="en-US" b="1" dirty="0"/>
          </a:p>
          <a:p>
            <a:pPr>
              <a:lnSpc>
                <a:spcPct val="125000"/>
              </a:lnSpc>
              <a:buClr>
                <a:srgbClr val="FFFFFF"/>
              </a:buClr>
              <a:buSzPct val="100000"/>
              <a:buFont typeface="Wingdings" pitchFamily="2" charset="2"/>
              <a:buChar char="§"/>
            </a:pPr>
            <a:r>
              <a:rPr lang="en-US" altLang="en-US" b="1" dirty="0">
                <a:solidFill>
                  <a:srgbClr val="FFFFFF"/>
                </a:solidFill>
              </a:rPr>
              <a:t>What will be the property tax Impact for both Village and Town outside Village taxpayers?</a:t>
            </a:r>
          </a:p>
          <a:p>
            <a:pPr>
              <a:lnSpc>
                <a:spcPct val="125000"/>
              </a:lnSpc>
              <a:buClr>
                <a:srgbClr val="FFFFFF"/>
              </a:buClr>
              <a:buSzPct val="100000"/>
              <a:buFont typeface="Wingdings" pitchFamily="2" charset="2"/>
              <a:buChar char="§"/>
            </a:pPr>
            <a:r>
              <a:rPr lang="en-US" altLang="en-US" b="1" dirty="0">
                <a:solidFill>
                  <a:srgbClr val="FFFFFF"/>
                </a:solidFill>
              </a:rPr>
              <a:t>What will happen to outstanding Village debt?</a:t>
            </a:r>
          </a:p>
          <a:p>
            <a:pPr>
              <a:lnSpc>
                <a:spcPct val="125000"/>
              </a:lnSpc>
              <a:buClr>
                <a:srgbClr val="FFFFFF"/>
              </a:buClr>
              <a:buSzPct val="100000"/>
              <a:buFont typeface="Wingdings" pitchFamily="2" charset="2"/>
              <a:buChar char="§"/>
            </a:pPr>
            <a:r>
              <a:rPr lang="en-US" altLang="en-US" b="1" dirty="0">
                <a:solidFill>
                  <a:srgbClr val="FFFFFF"/>
                </a:solidFill>
              </a:rPr>
              <a:t>How will Village employees be protected?</a:t>
            </a:r>
            <a:endParaRPr lang="en-US" altLang="en-US" sz="2000" dirty="0">
              <a:solidFill>
                <a:srgbClr val="FFFFFF"/>
              </a:solidFill>
            </a:endParaRPr>
          </a:p>
          <a:p>
            <a:pPr>
              <a:lnSpc>
                <a:spcPct val="125000"/>
              </a:lnSpc>
              <a:buClr>
                <a:srgbClr val="FFFFFF"/>
              </a:buClr>
              <a:buSzPct val="100000"/>
              <a:buFont typeface="Wingdings" pitchFamily="2" charset="2"/>
              <a:buChar char="§"/>
            </a:pPr>
            <a:r>
              <a:rPr lang="en-US" altLang="en-US" b="1" dirty="0">
                <a:solidFill>
                  <a:srgbClr val="FFFFFF"/>
                </a:solidFill>
              </a:rPr>
              <a:t>What will happen to Village property, other assets and liabilities?</a:t>
            </a:r>
          </a:p>
          <a:p>
            <a:pPr lvl="1">
              <a:lnSpc>
                <a:spcPct val="110000"/>
              </a:lnSpc>
              <a:buClr>
                <a:srgbClr val="FFFFFF"/>
              </a:buClr>
              <a:buSzPct val="100000"/>
              <a:buFont typeface="Wingdings" pitchFamily="2" charset="2"/>
              <a:buChar char="§"/>
            </a:pPr>
            <a:endParaRPr lang="en-US" altLang="en-US" dirty="0">
              <a:solidFill>
                <a:srgbClr val="FFFFFF"/>
              </a:solidFill>
            </a:endParaRPr>
          </a:p>
        </p:txBody>
      </p:sp>
    </p:spTree>
    <p:extLst>
      <p:ext uri="{BB962C8B-B14F-4D97-AF65-F5344CB8AC3E}">
        <p14:creationId xmlns:p14="http://schemas.microsoft.com/office/powerpoint/2010/main" val="4069621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Box 1"/>
          <p:cNvSpPr txBox="1">
            <a:spLocks noChangeArrowheads="1"/>
          </p:cNvSpPr>
          <p:nvPr/>
        </p:nvSpPr>
        <p:spPr bwMode="auto">
          <a:xfrm>
            <a:off x="0" y="141288"/>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800" b="1" dirty="0">
                <a:solidFill>
                  <a:srgbClr val="00CCFF"/>
                </a:solidFill>
              </a:rPr>
              <a:t>WHAT HAPPENS TO VILLAGE LIABILITIES?</a:t>
            </a:r>
          </a:p>
        </p:txBody>
      </p:sp>
      <p:cxnSp>
        <p:nvCxnSpPr>
          <p:cNvPr id="38" name="Straight Connector 37"/>
          <p:cNvCxnSpPr/>
          <p:nvPr/>
        </p:nvCxnSpPr>
        <p:spPr>
          <a:xfrm>
            <a:off x="0" y="814388"/>
            <a:ext cx="9144000" cy="0"/>
          </a:xfrm>
          <a:prstGeom prst="line">
            <a:avLst/>
          </a:prstGeom>
          <a:ln w="19050">
            <a:solidFill>
              <a:srgbClr val="00B0F0"/>
            </a:solidFill>
          </a:ln>
        </p:spPr>
        <p:style>
          <a:lnRef idx="3">
            <a:schemeClr val="accent1"/>
          </a:lnRef>
          <a:fillRef idx="0">
            <a:schemeClr val="accent1"/>
          </a:fillRef>
          <a:effectRef idx="2">
            <a:schemeClr val="accent1"/>
          </a:effectRef>
          <a:fontRef idx="minor">
            <a:schemeClr val="tx1"/>
          </a:fontRef>
        </p:style>
      </p:cxnSp>
      <p:sp>
        <p:nvSpPr>
          <p:cNvPr id="86020" name="TextBox 9"/>
          <p:cNvSpPr txBox="1">
            <a:spLocks noChangeArrowheads="1"/>
          </p:cNvSpPr>
          <p:nvPr/>
        </p:nvSpPr>
        <p:spPr bwMode="auto">
          <a:xfrm>
            <a:off x="597877" y="914400"/>
            <a:ext cx="8088923"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1pPr>
            <a:lvl2pPr marL="741363"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2pPr>
            <a:lvl3pPr marL="1198563"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5pPr>
            <a:lvl6pPr marL="2284413" indent="1588" defTabSz="9128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6pPr>
            <a:lvl7pPr marL="2741613" indent="1588" defTabSz="9128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7pPr>
            <a:lvl8pPr marL="3198813" indent="1588" defTabSz="9128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8pPr>
            <a:lvl9pPr marL="3656013" indent="1588" defTabSz="9128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9pPr>
          </a:lstStyle>
          <a:p>
            <a:pPr marL="0" indent="0">
              <a:defRPr/>
            </a:pPr>
            <a:r>
              <a:rPr lang="en-US" dirty="0">
                <a:solidFill>
                  <a:schemeClr val="bg1"/>
                </a:solidFill>
              </a:rPr>
              <a:t>The Village is required to develop a disposition plan for all Village assets and liabilities.  Any outstanding liabilities at the time of dissolution become a charge upon the property owners </a:t>
            </a:r>
            <a:r>
              <a:rPr lang="en-US" u="sng" dirty="0">
                <a:solidFill>
                  <a:schemeClr val="bg1"/>
                </a:solidFill>
              </a:rPr>
              <a:t>in the former Village of Addison</a:t>
            </a:r>
            <a:r>
              <a:rPr lang="en-US" dirty="0">
                <a:solidFill>
                  <a:schemeClr val="bg1"/>
                </a:solidFill>
              </a:rPr>
              <a:t>. </a:t>
            </a:r>
          </a:p>
          <a:p>
            <a:pPr marL="0" indent="0">
              <a:defRPr/>
            </a:pPr>
            <a:endParaRPr lang="en-US" b="1" dirty="0">
              <a:solidFill>
                <a:schemeClr val="bg1"/>
              </a:solidFill>
            </a:endParaRPr>
          </a:p>
          <a:p>
            <a:pPr marL="455613" lvl="1" indent="0">
              <a:defRPr/>
            </a:pPr>
            <a:r>
              <a:rPr lang="en-US" b="1" dirty="0">
                <a:solidFill>
                  <a:schemeClr val="bg1"/>
                </a:solidFill>
              </a:rPr>
              <a:t>Assets</a:t>
            </a:r>
            <a:endParaRPr lang="en-US" dirty="0">
              <a:solidFill>
                <a:schemeClr val="bg1"/>
              </a:solidFill>
            </a:endParaRPr>
          </a:p>
          <a:p>
            <a:pPr lvl="1">
              <a:buFont typeface="Arial" panose="020B0604020202020204" pitchFamily="34" charset="0"/>
              <a:buChar char="•"/>
              <a:defRPr/>
            </a:pPr>
            <a:r>
              <a:rPr lang="en-US" dirty="0">
                <a:solidFill>
                  <a:schemeClr val="bg1"/>
                </a:solidFill>
              </a:rPr>
              <a:t>Village real property including improvements, vehicle, equipment, etc.</a:t>
            </a:r>
          </a:p>
          <a:p>
            <a:pPr lvl="1">
              <a:buFont typeface="Arial" panose="020B0604020202020204" pitchFamily="34" charset="0"/>
              <a:buChar char="•"/>
              <a:defRPr/>
            </a:pPr>
            <a:r>
              <a:rPr lang="en-US" dirty="0">
                <a:solidFill>
                  <a:schemeClr val="bg1"/>
                </a:solidFill>
              </a:rPr>
              <a:t>Fund balances, reserves, trust and agency accounts, etc.</a:t>
            </a:r>
          </a:p>
          <a:p>
            <a:pPr marL="455613" lvl="1" indent="0">
              <a:defRPr/>
            </a:pPr>
            <a:r>
              <a:rPr lang="en-US" b="1" dirty="0">
                <a:solidFill>
                  <a:schemeClr val="bg1"/>
                </a:solidFill>
              </a:rPr>
              <a:t> </a:t>
            </a:r>
            <a:endParaRPr lang="en-US" dirty="0">
              <a:solidFill>
                <a:schemeClr val="bg1"/>
              </a:solidFill>
            </a:endParaRPr>
          </a:p>
          <a:p>
            <a:pPr lvl="1">
              <a:defRPr/>
            </a:pPr>
            <a:r>
              <a:rPr lang="en-US" b="1" dirty="0">
                <a:solidFill>
                  <a:schemeClr val="bg1"/>
                </a:solidFill>
              </a:rPr>
              <a:t>Liabilities</a:t>
            </a:r>
            <a:endParaRPr lang="en-US" dirty="0">
              <a:solidFill>
                <a:schemeClr val="bg1"/>
              </a:solidFill>
            </a:endParaRPr>
          </a:p>
          <a:p>
            <a:pPr lvl="1">
              <a:buFont typeface="Arial" panose="020B0604020202020204" pitchFamily="34" charset="0"/>
              <a:buChar char="•"/>
              <a:defRPr/>
            </a:pPr>
            <a:r>
              <a:rPr lang="en-US" dirty="0">
                <a:solidFill>
                  <a:schemeClr val="bg1"/>
                </a:solidFill>
              </a:rPr>
              <a:t>Bonds, BANS, revenue anticipation notes,  long term loans, leases or rental agreements &amp; anticipated new debt</a:t>
            </a:r>
          </a:p>
          <a:p>
            <a:pPr lvl="1">
              <a:buFont typeface="Arial" panose="020B0604020202020204" pitchFamily="34" charset="0"/>
              <a:buChar char="•"/>
              <a:defRPr/>
            </a:pPr>
            <a:r>
              <a:rPr lang="en-US" dirty="0">
                <a:solidFill>
                  <a:schemeClr val="bg1"/>
                </a:solidFill>
              </a:rPr>
              <a:t>Outstanding compensated balances, workers compensation costs, etc.</a:t>
            </a:r>
          </a:p>
          <a:p>
            <a:pPr lvl="1">
              <a:buFont typeface="Arial" panose="020B0604020202020204" pitchFamily="34" charset="0"/>
              <a:buChar char="•"/>
              <a:defRPr/>
            </a:pPr>
            <a:r>
              <a:rPr lang="en-US" dirty="0">
                <a:solidFill>
                  <a:schemeClr val="bg1"/>
                </a:solidFill>
              </a:rPr>
              <a:t>Post-employment benefits such as retiree health</a:t>
            </a:r>
          </a:p>
          <a:p>
            <a:pPr lvl="1">
              <a:buFont typeface="Arial" panose="020B0604020202020204" pitchFamily="34" charset="0"/>
              <a:buChar char="•"/>
              <a:defRPr/>
            </a:pPr>
            <a:r>
              <a:rPr lang="en-US" dirty="0">
                <a:solidFill>
                  <a:schemeClr val="bg1"/>
                </a:solidFill>
              </a:rPr>
              <a:t>Pending litigation and/or recent settlements or extra ordinary pending tax certiorari cases.</a:t>
            </a:r>
          </a:p>
          <a:p>
            <a:pPr lvl="1">
              <a:buFont typeface="Arial" panose="020B0604020202020204" pitchFamily="34" charset="0"/>
              <a:buChar char="•"/>
              <a:defRPr/>
            </a:pPr>
            <a:r>
              <a:rPr lang="en-US" dirty="0">
                <a:solidFill>
                  <a:schemeClr val="bg1"/>
                </a:solidFill>
              </a:rPr>
              <a:t>Unknown and/or future liabilities.</a:t>
            </a:r>
          </a:p>
          <a:p>
            <a:pPr lvl="1">
              <a:buFont typeface="Arial" panose="020B0604020202020204" pitchFamily="34" charset="0"/>
              <a:buChar char="•"/>
              <a:defRPr/>
            </a:pPr>
            <a:endParaRPr lang="en-US" altLang="en-US" dirty="0">
              <a:solidFill>
                <a:schemeClr val="bg1"/>
              </a:solidFill>
            </a:endParaRPr>
          </a:p>
          <a:p>
            <a:pPr marL="0" indent="0">
              <a:defRPr/>
            </a:pPr>
            <a:r>
              <a:rPr lang="en-US" altLang="en-US" dirty="0">
                <a:solidFill>
                  <a:schemeClr val="bg1"/>
                </a:solidFill>
              </a:rPr>
              <a:t>It is common for Villages to use their cash assets and liquidated property and equipment assets to offset in part or whole, the outstanding liabilities of the Village.</a:t>
            </a:r>
            <a:endParaRPr lang="en-US" altLang="en-US" dirty="0">
              <a:solidFill>
                <a:srgbClr val="FFFFFF"/>
              </a:solidFill>
            </a:endParaRPr>
          </a:p>
        </p:txBody>
      </p:sp>
    </p:spTree>
    <p:extLst>
      <p:ext uri="{BB962C8B-B14F-4D97-AF65-F5344CB8AC3E}">
        <p14:creationId xmlns:p14="http://schemas.microsoft.com/office/powerpoint/2010/main" val="4125601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p:nvPr/>
        </p:nvCxnSpPr>
        <p:spPr>
          <a:xfrm>
            <a:off x="0" y="951807"/>
            <a:ext cx="9081654" cy="2224"/>
          </a:xfrm>
          <a:prstGeom prst="line">
            <a:avLst/>
          </a:prstGeom>
          <a:ln w="19050">
            <a:solidFill>
              <a:srgbClr val="00B0F0"/>
            </a:solidFill>
          </a:ln>
        </p:spPr>
        <p:style>
          <a:lnRef idx="3">
            <a:schemeClr val="accent1"/>
          </a:lnRef>
          <a:fillRef idx="0">
            <a:schemeClr val="accent1"/>
          </a:fillRef>
          <a:effectRef idx="2">
            <a:schemeClr val="accent1"/>
          </a:effectRef>
          <a:fontRef idx="minor">
            <a:schemeClr val="tx1"/>
          </a:fontRef>
        </p:style>
      </p:cxnSp>
      <p:sp>
        <p:nvSpPr>
          <p:cNvPr id="3" name="Rectangle 2"/>
          <p:cNvSpPr/>
          <p:nvPr/>
        </p:nvSpPr>
        <p:spPr>
          <a:xfrm>
            <a:off x="717550" y="1082675"/>
            <a:ext cx="7331075" cy="4672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88068" name="TextBox 4"/>
          <p:cNvSpPr txBox="1">
            <a:spLocks noChangeArrowheads="1"/>
          </p:cNvSpPr>
          <p:nvPr/>
        </p:nvSpPr>
        <p:spPr bwMode="auto">
          <a:xfrm>
            <a:off x="-26988" y="248415"/>
            <a:ext cx="91709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200" b="1" dirty="0">
                <a:solidFill>
                  <a:srgbClr val="00CCFF"/>
                </a:solidFill>
              </a:rPr>
              <a:t>WHAT’S INVOLVED IN  PROJECTING THE FISCAL IMPACT?</a:t>
            </a:r>
          </a:p>
          <a:p>
            <a:endParaRPr lang="en-US" altLang="en-US" sz="2200" b="1" dirty="0">
              <a:solidFill>
                <a:srgbClr val="43CEFF"/>
              </a:solidFill>
            </a:endParaRPr>
          </a:p>
        </p:txBody>
      </p:sp>
      <p:sp>
        <p:nvSpPr>
          <p:cNvPr id="101381" name="Rectangle 5"/>
          <p:cNvSpPr>
            <a:spLocks noChangeArrowheads="1"/>
          </p:cNvSpPr>
          <p:nvPr/>
        </p:nvSpPr>
        <p:spPr bwMode="auto">
          <a:xfrm>
            <a:off x="188913" y="1163725"/>
            <a:ext cx="8955087" cy="4375557"/>
          </a:xfrm>
          <a:prstGeom prst="rect">
            <a:avLst/>
          </a:prstGeom>
          <a:noFill/>
          <a:ln>
            <a:noFill/>
          </a:ln>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98513" indent="-342900">
              <a:defRPr>
                <a:solidFill>
                  <a:schemeClr val="tx1"/>
                </a:solidFill>
                <a:latin typeface="Arial" panose="020B0604020202020204" pitchFamily="34" charset="0"/>
                <a:cs typeface="Arial" panose="020B0604020202020204" pitchFamily="34" charset="0"/>
              </a:defRPr>
            </a:lvl2pPr>
            <a:lvl3pPr marL="1255713" indent="-342900">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00050" indent="-400050">
              <a:spcBef>
                <a:spcPts val="600"/>
              </a:spcBef>
              <a:spcAft>
                <a:spcPts val="2400"/>
              </a:spcAft>
              <a:buFontTx/>
              <a:buAutoNum type="romanUcPeriod"/>
              <a:defRPr/>
            </a:pPr>
            <a:r>
              <a:rPr lang="en-US" altLang="en-US" sz="2000" b="1" dirty="0">
                <a:solidFill>
                  <a:schemeClr val="bg1"/>
                </a:solidFill>
              </a:rPr>
              <a:t>Village and Town Transition and Implementation Costs</a:t>
            </a:r>
          </a:p>
          <a:p>
            <a:pPr marL="400050" indent="-400050">
              <a:spcBef>
                <a:spcPts val="600"/>
              </a:spcBef>
              <a:spcAft>
                <a:spcPts val="1000"/>
              </a:spcAft>
              <a:buFontTx/>
              <a:buAutoNum type="romanUcPeriod"/>
              <a:defRPr/>
            </a:pPr>
            <a:r>
              <a:rPr lang="en-US" altLang="en-US" sz="2000" b="1" dirty="0">
                <a:solidFill>
                  <a:schemeClr val="bg1"/>
                </a:solidFill>
              </a:rPr>
              <a:t>Long Term Structural Fiscal Impacts on Village and Town residents</a:t>
            </a:r>
            <a:endParaRPr lang="en-US" altLang="en-US" b="1" dirty="0">
              <a:solidFill>
                <a:schemeClr val="bg1"/>
              </a:solidFill>
            </a:endParaRPr>
          </a:p>
          <a:p>
            <a:pPr lvl="1">
              <a:spcBef>
                <a:spcPts val="600"/>
              </a:spcBef>
              <a:spcAft>
                <a:spcPts val="1000"/>
              </a:spcAft>
              <a:buFont typeface="Arial" panose="020B0604020202020204" pitchFamily="34" charset="0"/>
              <a:buChar char="•"/>
              <a:defRPr/>
            </a:pPr>
            <a:r>
              <a:rPr lang="en-US" altLang="en-US" dirty="0">
                <a:solidFill>
                  <a:schemeClr val="bg1"/>
                </a:solidFill>
              </a:rPr>
              <a:t>Post-dissolution services, delivery models, staffing and costs.</a:t>
            </a:r>
          </a:p>
          <a:p>
            <a:pPr lvl="1">
              <a:spcBef>
                <a:spcPts val="600"/>
              </a:spcBef>
              <a:spcAft>
                <a:spcPts val="1000"/>
              </a:spcAft>
              <a:buFont typeface="Arial" panose="020B0604020202020204" pitchFamily="34" charset="0"/>
              <a:buChar char="•"/>
              <a:defRPr/>
            </a:pPr>
            <a:r>
              <a:rPr lang="en-US" altLang="en-US" dirty="0">
                <a:solidFill>
                  <a:schemeClr val="bg1"/>
                </a:solidFill>
              </a:rPr>
              <a:t>Shift of Village tax levy to Town-wide &amp; Special District tax bases and shift of Town outside Village property tax levy to town-wide tax base.</a:t>
            </a:r>
          </a:p>
          <a:p>
            <a:pPr marL="741363" lvl="1" indent="-285750">
              <a:spcBef>
                <a:spcPts val="600"/>
              </a:spcBef>
              <a:spcAft>
                <a:spcPts val="1000"/>
              </a:spcAft>
              <a:buFont typeface="Arial" panose="020B0604020202020204" pitchFamily="34" charset="0"/>
              <a:buChar char="•"/>
              <a:defRPr/>
            </a:pPr>
            <a:r>
              <a:rPr lang="en-US" altLang="en-US" dirty="0">
                <a:solidFill>
                  <a:schemeClr val="bg1"/>
                </a:solidFill>
              </a:rPr>
              <a:t>Impact of the Citizens Empowerment Tax Credit (CETC).</a:t>
            </a:r>
            <a:endParaRPr lang="en-US" altLang="en-US" sz="1700" dirty="0">
              <a:solidFill>
                <a:schemeClr val="bg1"/>
              </a:solidFill>
            </a:endParaRPr>
          </a:p>
          <a:p>
            <a:pPr lvl="1">
              <a:spcAft>
                <a:spcPts val="1000"/>
              </a:spcAft>
              <a:buFont typeface="Arial" panose="020B0604020202020204" pitchFamily="34" charset="0"/>
              <a:buChar char="•"/>
              <a:defRPr/>
            </a:pPr>
            <a:r>
              <a:rPr lang="en-US" altLang="en-US" dirty="0">
                <a:solidFill>
                  <a:schemeClr val="bg1"/>
                </a:solidFill>
              </a:rPr>
              <a:t>Possible cost savings, efficiencies, elimination of duplication of functions, etc. </a:t>
            </a:r>
          </a:p>
          <a:p>
            <a:pPr lvl="1">
              <a:spcAft>
                <a:spcPts val="1000"/>
              </a:spcAft>
              <a:buFont typeface="Arial" panose="020B0604020202020204" pitchFamily="34" charset="0"/>
              <a:buChar char="•"/>
              <a:defRPr/>
            </a:pPr>
            <a:r>
              <a:rPr lang="en-US" altLang="en-US" sz="1700" dirty="0">
                <a:solidFill>
                  <a:schemeClr val="bg1"/>
                </a:solidFill>
              </a:rPr>
              <a:t>Revenue impacts such as elimination of  gross receipt tax.</a:t>
            </a:r>
          </a:p>
          <a:p>
            <a:pPr lvl="1">
              <a:spcAft>
                <a:spcPts val="1000"/>
              </a:spcAft>
              <a:buFont typeface="Arial" panose="020B0604020202020204" pitchFamily="34" charset="0"/>
              <a:buChar char="•"/>
              <a:defRPr/>
            </a:pPr>
            <a:r>
              <a:rPr lang="en-US" altLang="en-US" sz="1600" dirty="0">
                <a:solidFill>
                  <a:schemeClr val="bg1"/>
                </a:solidFill>
              </a:rPr>
              <a:t>Cost changes relative to wages, benefits, fees,  contractual services, etc.</a:t>
            </a:r>
          </a:p>
          <a:p>
            <a:pPr lvl="1">
              <a:spcAft>
                <a:spcPts val="1000"/>
              </a:spcAft>
              <a:buFont typeface="Arial" panose="020B0604020202020204" pitchFamily="34" charset="0"/>
              <a:buChar char="•"/>
              <a:defRPr/>
            </a:pPr>
            <a:r>
              <a:rPr lang="en-US" altLang="en-US" sz="1700" dirty="0">
                <a:solidFill>
                  <a:schemeClr val="bg1"/>
                </a:solidFill>
              </a:rPr>
              <a:t>Long term Village fiscal liabilities and use of  liquidated Village assets.</a:t>
            </a:r>
          </a:p>
        </p:txBody>
      </p:sp>
      <p:sp>
        <p:nvSpPr>
          <p:cNvPr id="8" name="Rectangle 7"/>
          <p:cNvSpPr/>
          <p:nvPr/>
        </p:nvSpPr>
        <p:spPr bwMode="auto">
          <a:xfrm>
            <a:off x="0" y="5964382"/>
            <a:ext cx="9144000" cy="934893"/>
          </a:xfrm>
          <a:prstGeom prst="rect">
            <a:avLst/>
          </a:prstGeom>
          <a:solidFill>
            <a:srgbClr val="0054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7719" y="6052415"/>
            <a:ext cx="17526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7376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1"/>
          <p:cNvSpPr txBox="1">
            <a:spLocks noChangeArrowheads="1"/>
          </p:cNvSpPr>
          <p:nvPr/>
        </p:nvSpPr>
        <p:spPr bwMode="auto">
          <a:xfrm>
            <a:off x="0" y="146050"/>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800" b="1" dirty="0">
                <a:solidFill>
                  <a:srgbClr val="00CCFF"/>
                </a:solidFill>
              </a:rPr>
              <a:t>LABERGE GROUP</a:t>
            </a:r>
          </a:p>
          <a:p>
            <a:pPr algn="ctr"/>
            <a:r>
              <a:rPr lang="en-US" altLang="en-US" sz="1900" dirty="0">
                <a:solidFill>
                  <a:srgbClr val="FFFFFF"/>
                </a:solidFill>
              </a:rPr>
              <a:t>MUNICIPAL SOLUTIONS TEAM</a:t>
            </a:r>
          </a:p>
        </p:txBody>
      </p:sp>
      <p:cxnSp>
        <p:nvCxnSpPr>
          <p:cNvPr id="38" name="Straight Connector 37"/>
          <p:cNvCxnSpPr/>
          <p:nvPr/>
        </p:nvCxnSpPr>
        <p:spPr>
          <a:xfrm>
            <a:off x="0" y="1028700"/>
            <a:ext cx="9144000" cy="0"/>
          </a:xfrm>
          <a:prstGeom prst="line">
            <a:avLst/>
          </a:prstGeom>
          <a:ln w="19050">
            <a:solidFill>
              <a:srgbClr val="00B0F0"/>
            </a:solidFill>
          </a:ln>
        </p:spPr>
        <p:style>
          <a:lnRef idx="3">
            <a:schemeClr val="accent1"/>
          </a:lnRef>
          <a:fillRef idx="0">
            <a:schemeClr val="accent1"/>
          </a:fillRef>
          <a:effectRef idx="2">
            <a:schemeClr val="accent1"/>
          </a:effectRef>
          <a:fontRef idx="minor">
            <a:schemeClr val="tx1"/>
          </a:fontRef>
        </p:style>
      </p:cxnSp>
      <p:sp>
        <p:nvSpPr>
          <p:cNvPr id="13" name="Rectangle 12"/>
          <p:cNvSpPr/>
          <p:nvPr/>
        </p:nvSpPr>
        <p:spPr bwMode="auto">
          <a:xfrm>
            <a:off x="0" y="5772150"/>
            <a:ext cx="9144000" cy="1085850"/>
          </a:xfrm>
          <a:prstGeom prst="rect">
            <a:avLst/>
          </a:prstGeom>
          <a:solidFill>
            <a:srgbClr val="0054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65541"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3000" y="5949950"/>
            <a:ext cx="19843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542" name="Group 2"/>
          <p:cNvGrpSpPr>
            <a:grpSpLocks/>
          </p:cNvGrpSpPr>
          <p:nvPr/>
        </p:nvGrpSpPr>
        <p:grpSpPr bwMode="auto">
          <a:xfrm>
            <a:off x="1831975" y="1649413"/>
            <a:ext cx="4810125" cy="3708400"/>
            <a:chOff x="880005" y="1608138"/>
            <a:chExt cx="4810125" cy="3708929"/>
          </a:xfrm>
        </p:grpSpPr>
        <p:sp>
          <p:nvSpPr>
            <p:cNvPr id="22" name="Rectangle 21"/>
            <p:cNvSpPr/>
            <p:nvPr/>
          </p:nvSpPr>
          <p:spPr bwMode="auto">
            <a:xfrm>
              <a:off x="880005" y="1608138"/>
              <a:ext cx="2254250" cy="3708929"/>
            </a:xfrm>
            <a:prstGeom prst="rect">
              <a:avLst/>
            </a:prstGeom>
            <a:solidFill>
              <a:srgbClr val="008A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0" name="Rectangle 29"/>
            <p:cNvSpPr/>
            <p:nvPr/>
          </p:nvSpPr>
          <p:spPr bwMode="auto">
            <a:xfrm>
              <a:off x="3464455" y="1608138"/>
              <a:ext cx="2220913" cy="3708929"/>
            </a:xfrm>
            <a:prstGeom prst="rect">
              <a:avLst/>
            </a:prstGeom>
            <a:solidFill>
              <a:srgbClr val="008A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Rectangle 16"/>
            <p:cNvSpPr/>
            <p:nvPr/>
          </p:nvSpPr>
          <p:spPr bwMode="auto">
            <a:xfrm>
              <a:off x="3464455" y="3770621"/>
              <a:ext cx="2220913" cy="1313049"/>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6554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6430" y="1789113"/>
              <a:ext cx="1772847"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bwMode="auto">
            <a:xfrm>
              <a:off x="880005" y="3770621"/>
              <a:ext cx="2254250" cy="1313049"/>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3" name="TextBox 9"/>
            <p:cNvSpPr txBox="1">
              <a:spLocks noChangeArrowheads="1"/>
            </p:cNvSpPr>
            <p:nvPr/>
          </p:nvSpPr>
          <p:spPr bwMode="auto">
            <a:xfrm>
              <a:off x="880005" y="3913517"/>
              <a:ext cx="2066925" cy="592221"/>
            </a:xfrm>
            <a:prstGeom prst="rect">
              <a:avLst/>
            </a:prstGeom>
            <a:noFill/>
            <a:ln>
              <a:noFill/>
            </a:ln>
          </p:spPr>
          <p:txBody>
            <a:bodyPr>
              <a:spAutoFit/>
            </a:bodyPr>
            <a:lstStyle/>
            <a:p>
              <a:pPr algn="ctr" eaLnBrk="1" hangingPunct="1">
                <a:lnSpc>
                  <a:spcPct val="125000"/>
                </a:lnSpc>
                <a:buClr>
                  <a:srgbClr val="FFFFFF"/>
                </a:buClr>
                <a:buSzPct val="100000"/>
                <a:defRPr/>
              </a:pPr>
              <a:r>
                <a:rPr lang="en-US" altLang="en-US" sz="1300" b="1" spc="-10" dirty="0">
                  <a:solidFill>
                    <a:srgbClr val="FFFFFF"/>
                  </a:solidFill>
                  <a:latin typeface="Arial" panose="020B0604020202020204" pitchFamily="34" charset="0"/>
                  <a:cs typeface="Arial" panose="020B0604020202020204" pitchFamily="34" charset="0"/>
                </a:rPr>
                <a:t>BEN H. SYDEN, AICP</a:t>
              </a:r>
            </a:p>
            <a:p>
              <a:pPr algn="ctr" eaLnBrk="1" hangingPunct="1">
                <a:lnSpc>
                  <a:spcPct val="125000"/>
                </a:lnSpc>
                <a:buClr>
                  <a:srgbClr val="FFFFFF"/>
                </a:buClr>
                <a:buSzPct val="100000"/>
                <a:defRPr/>
              </a:pPr>
              <a:r>
                <a:rPr lang="en-US" altLang="en-US" sz="1300" spc="-10" dirty="0">
                  <a:solidFill>
                    <a:srgbClr val="006076"/>
                  </a:solidFill>
                  <a:latin typeface="Arial" panose="020B0604020202020204" pitchFamily="34" charset="0"/>
                  <a:cs typeface="Arial" panose="020B0604020202020204" pitchFamily="34" charset="0"/>
                </a:rPr>
                <a:t>VICE PRESIDENT</a:t>
              </a:r>
            </a:p>
          </p:txBody>
        </p:sp>
        <p:sp>
          <p:nvSpPr>
            <p:cNvPr id="27" name="TextBox 9"/>
            <p:cNvSpPr txBox="1">
              <a:spLocks noChangeArrowheads="1"/>
            </p:cNvSpPr>
            <p:nvPr/>
          </p:nvSpPr>
          <p:spPr bwMode="auto">
            <a:xfrm>
              <a:off x="3464455" y="3897640"/>
              <a:ext cx="2225675" cy="843082"/>
            </a:xfrm>
            <a:prstGeom prst="rect">
              <a:avLst/>
            </a:prstGeom>
            <a:noFill/>
            <a:ln>
              <a:noFill/>
            </a:ln>
          </p:spPr>
          <p:txBody>
            <a:bodyPr>
              <a:spAutoFit/>
            </a:bodyPr>
            <a:lstStyle/>
            <a:p>
              <a:pPr algn="ctr" eaLnBrk="1" hangingPunct="1">
                <a:lnSpc>
                  <a:spcPct val="125000"/>
                </a:lnSpc>
                <a:buClr>
                  <a:srgbClr val="FFFFFF"/>
                </a:buClr>
                <a:buSzPct val="100000"/>
                <a:defRPr/>
              </a:pPr>
              <a:r>
                <a:rPr lang="en-US" altLang="en-US" sz="1300" b="1" spc="-10" dirty="0">
                  <a:solidFill>
                    <a:srgbClr val="FFFFFF"/>
                  </a:solidFill>
                  <a:latin typeface="Arial" panose="020B0604020202020204" pitchFamily="34" charset="0"/>
                  <a:cs typeface="Arial" panose="020B0604020202020204" pitchFamily="34" charset="0"/>
                </a:rPr>
                <a:t>KATHLEEN  ROONEY</a:t>
              </a:r>
            </a:p>
            <a:p>
              <a:pPr algn="ctr" eaLnBrk="1" hangingPunct="1">
                <a:lnSpc>
                  <a:spcPct val="125000"/>
                </a:lnSpc>
                <a:buClr>
                  <a:srgbClr val="FFFFFF"/>
                </a:buClr>
                <a:buSzPct val="100000"/>
                <a:defRPr/>
              </a:pPr>
              <a:r>
                <a:rPr lang="en-US" altLang="en-US" sz="1300" spc="-10" dirty="0">
                  <a:solidFill>
                    <a:srgbClr val="006076"/>
                  </a:solidFill>
                  <a:latin typeface="Arial" panose="020B0604020202020204" pitchFamily="34" charset="0"/>
                  <a:cs typeface="Arial" panose="020B0604020202020204" pitchFamily="34" charset="0"/>
                </a:rPr>
                <a:t>LOCAL GOVERNMENT SPECIALIST</a:t>
              </a:r>
            </a:p>
          </p:txBody>
        </p:sp>
      </p:grpSp>
      <p:pic>
        <p:nvPicPr>
          <p:cNvPr id="6554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2638" y="1817688"/>
            <a:ext cx="1812925"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Box 1"/>
          <p:cNvSpPr txBox="1">
            <a:spLocks noChangeArrowheads="1"/>
          </p:cNvSpPr>
          <p:nvPr/>
        </p:nvSpPr>
        <p:spPr bwMode="auto">
          <a:xfrm>
            <a:off x="0" y="2667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800" b="1" dirty="0">
                <a:solidFill>
                  <a:srgbClr val="00CCFF"/>
                </a:solidFill>
              </a:rPr>
              <a:t>Citizen Empowerment Tax Credit (CETC)</a:t>
            </a:r>
          </a:p>
        </p:txBody>
      </p:sp>
      <p:cxnSp>
        <p:nvCxnSpPr>
          <p:cNvPr id="38" name="Straight Connector 37"/>
          <p:cNvCxnSpPr/>
          <p:nvPr/>
        </p:nvCxnSpPr>
        <p:spPr>
          <a:xfrm>
            <a:off x="0" y="790575"/>
            <a:ext cx="9144000" cy="0"/>
          </a:xfrm>
          <a:prstGeom prst="line">
            <a:avLst/>
          </a:prstGeom>
          <a:ln w="19050">
            <a:solidFill>
              <a:srgbClr val="00B0F0"/>
            </a:solidFill>
          </a:ln>
        </p:spPr>
        <p:style>
          <a:lnRef idx="3">
            <a:schemeClr val="accent1"/>
          </a:lnRef>
          <a:fillRef idx="0">
            <a:schemeClr val="accent1"/>
          </a:fillRef>
          <a:effectRef idx="2">
            <a:schemeClr val="accent1"/>
          </a:effectRef>
          <a:fontRef idx="minor">
            <a:schemeClr val="tx1"/>
          </a:fontRef>
        </p:style>
      </p:cxnSp>
      <p:sp>
        <p:nvSpPr>
          <p:cNvPr id="13" name="Rectangle 12"/>
          <p:cNvSpPr/>
          <p:nvPr/>
        </p:nvSpPr>
        <p:spPr bwMode="auto">
          <a:xfrm>
            <a:off x="0" y="5850082"/>
            <a:ext cx="9144000" cy="1049193"/>
          </a:xfrm>
          <a:prstGeom prst="rect">
            <a:avLst/>
          </a:prstGeom>
          <a:solidFill>
            <a:srgbClr val="0054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8909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7719" y="6052415"/>
            <a:ext cx="17526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69819" y="2443162"/>
            <a:ext cx="6934200" cy="20748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4" name="TextBox 3"/>
          <p:cNvSpPr txBox="1"/>
          <p:nvPr/>
        </p:nvSpPr>
        <p:spPr>
          <a:xfrm>
            <a:off x="519113" y="779463"/>
            <a:ext cx="8104187" cy="1477328"/>
          </a:xfrm>
          <a:prstGeom prst="rect">
            <a:avLst/>
          </a:prstGeom>
          <a:noFill/>
        </p:spPr>
        <p:txBody>
          <a:bodyPr>
            <a:spAutoFit/>
          </a:bodyPr>
          <a:lstStyle/>
          <a:p>
            <a:pPr>
              <a:defRPr/>
            </a:pPr>
            <a:r>
              <a:rPr lang="en-US" dirty="0">
                <a:solidFill>
                  <a:schemeClr val="bg1"/>
                </a:solidFill>
              </a:rPr>
              <a:t>CETC is an incentive = to 15% of the Combined Village and Town Tax Levies in the year prior to Dissolution </a:t>
            </a:r>
            <a:r>
              <a:rPr lang="en-US" u="sng" dirty="0">
                <a:solidFill>
                  <a:schemeClr val="bg1"/>
                </a:solidFill>
              </a:rPr>
              <a:t>OR </a:t>
            </a:r>
            <a:r>
              <a:rPr lang="en-US" dirty="0">
                <a:solidFill>
                  <a:schemeClr val="bg1"/>
                </a:solidFill>
              </a:rPr>
              <a:t>$1,000,000 which every is less.   In the case </a:t>
            </a:r>
            <a:r>
              <a:rPr lang="en-US">
                <a:solidFill>
                  <a:schemeClr val="bg1"/>
                </a:solidFill>
              </a:rPr>
              <a:t>of Addison, </a:t>
            </a:r>
            <a:r>
              <a:rPr lang="en-US" dirty="0">
                <a:solidFill>
                  <a:schemeClr val="bg1"/>
                </a:solidFill>
              </a:rPr>
              <a:t>the CETC is $1M.</a:t>
            </a:r>
          </a:p>
          <a:p>
            <a:pPr>
              <a:defRPr/>
            </a:pPr>
            <a:endParaRPr lang="en-US" dirty="0">
              <a:solidFill>
                <a:schemeClr val="bg1"/>
              </a:solidFill>
            </a:endParaRPr>
          </a:p>
          <a:p>
            <a:pPr>
              <a:defRPr/>
            </a:pP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969818" y="2443161"/>
            <a:ext cx="6955451" cy="2074864"/>
          </a:xfrm>
          <a:prstGeom prst="rect">
            <a:avLst/>
          </a:prstGeom>
        </p:spPr>
      </p:pic>
    </p:spTree>
    <p:extLst>
      <p:ext uri="{BB962C8B-B14F-4D97-AF65-F5344CB8AC3E}">
        <p14:creationId xmlns:p14="http://schemas.microsoft.com/office/powerpoint/2010/main" val="486580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Box 1"/>
          <p:cNvSpPr txBox="1">
            <a:spLocks noChangeArrowheads="1"/>
          </p:cNvSpPr>
          <p:nvPr/>
        </p:nvSpPr>
        <p:spPr bwMode="auto">
          <a:xfrm>
            <a:off x="44450" y="133350"/>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600" b="1" dirty="0">
                <a:solidFill>
                  <a:srgbClr val="00CCFF"/>
                </a:solidFill>
              </a:rPr>
              <a:t>WHAT HAPPENS TO VILLAGE CODES &amp; LOCAL LAWS?</a:t>
            </a:r>
          </a:p>
        </p:txBody>
      </p:sp>
      <p:cxnSp>
        <p:nvCxnSpPr>
          <p:cNvPr id="38" name="Straight Connector 37"/>
          <p:cNvCxnSpPr/>
          <p:nvPr/>
        </p:nvCxnSpPr>
        <p:spPr>
          <a:xfrm>
            <a:off x="-101600" y="625475"/>
            <a:ext cx="9144000" cy="0"/>
          </a:xfrm>
          <a:prstGeom prst="line">
            <a:avLst/>
          </a:prstGeom>
          <a:ln w="19050">
            <a:solidFill>
              <a:srgbClr val="00B0F0"/>
            </a:solidFill>
          </a:ln>
        </p:spPr>
        <p:style>
          <a:lnRef idx="3">
            <a:schemeClr val="accent1"/>
          </a:lnRef>
          <a:fillRef idx="0">
            <a:schemeClr val="accent1"/>
          </a:fillRef>
          <a:effectRef idx="2">
            <a:schemeClr val="accent1"/>
          </a:effectRef>
          <a:fontRef idx="minor">
            <a:schemeClr val="tx1"/>
          </a:fontRef>
        </p:style>
      </p:cxnSp>
      <p:sp>
        <p:nvSpPr>
          <p:cNvPr id="6" name="Rectangle 5"/>
          <p:cNvSpPr/>
          <p:nvPr/>
        </p:nvSpPr>
        <p:spPr>
          <a:xfrm>
            <a:off x="193675" y="762000"/>
            <a:ext cx="8782050" cy="1262063"/>
          </a:xfrm>
          <a:prstGeom prst="rect">
            <a:avLst/>
          </a:prstGeom>
          <a:solidFill>
            <a:srgbClr val="0054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7045" name="TextBox 2"/>
          <p:cNvSpPr txBox="1">
            <a:spLocks noChangeArrowheads="1"/>
          </p:cNvSpPr>
          <p:nvPr/>
        </p:nvSpPr>
        <p:spPr bwMode="auto">
          <a:xfrm>
            <a:off x="506413" y="742950"/>
            <a:ext cx="82184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Aft>
                <a:spcPts val="1200"/>
              </a:spcAft>
            </a:pPr>
            <a:r>
              <a:rPr lang="en-US" altLang="en-US" sz="2200" b="1" dirty="0">
                <a:solidFill>
                  <a:schemeClr val="bg1"/>
                </a:solidFill>
                <a:latin typeface="Calibri" pitchFamily="34" charset="0"/>
                <a:ea typeface="Arial Unicode MS" pitchFamily="34" charset="-128"/>
                <a:cs typeface="Arial Unicode MS" pitchFamily="34" charset="-128"/>
              </a:rPr>
              <a:t>GENERAL MUNICIPAL LAW (GML) ARTICLE 17-A §774 (K)</a:t>
            </a:r>
          </a:p>
        </p:txBody>
      </p:sp>
      <p:sp>
        <p:nvSpPr>
          <p:cNvPr id="9" name="TextBox 8"/>
          <p:cNvSpPr txBox="1"/>
          <p:nvPr/>
        </p:nvSpPr>
        <p:spPr>
          <a:xfrm>
            <a:off x="506413" y="1062038"/>
            <a:ext cx="8296275" cy="1200150"/>
          </a:xfrm>
          <a:prstGeom prst="rect">
            <a:avLst/>
          </a:prstGeom>
          <a:noFill/>
        </p:spPr>
        <p:txBody>
          <a:bodyPr>
            <a:spAutoFit/>
          </a:bodyPr>
          <a:lstStyle/>
          <a:p>
            <a:pPr>
              <a:defRPr/>
            </a:pPr>
            <a:r>
              <a:rPr lang="en-US" dirty="0">
                <a:solidFill>
                  <a:schemeClr val="bg1">
                    <a:lumMod val="95000"/>
                  </a:schemeClr>
                </a:solidFill>
                <a:latin typeface="Calibri" panose="020F0502020204030204" pitchFamily="34" charset="0"/>
                <a:ea typeface="Arial Unicode MS" panose="020B0604020202020204" pitchFamily="34" charset="-128"/>
                <a:cs typeface="Arial Unicode MS" panose="020B0604020202020204" pitchFamily="34" charset="-128"/>
              </a:rPr>
              <a:t>All Village local laws or ordinances </a:t>
            </a:r>
            <a:r>
              <a:rPr lang="en-US" dirty="0">
                <a:solidFill>
                  <a:schemeClr val="bg1">
                    <a:lumMod val="95000"/>
                  </a:schemeClr>
                </a:solidFill>
                <a:latin typeface="+mj-lt"/>
                <a:ea typeface="Arial Unicode MS" panose="020B0604020202020204" pitchFamily="34" charset="-128"/>
                <a:cs typeface="Arial Unicode MS" panose="020B0604020202020204" pitchFamily="34" charset="-128"/>
              </a:rPr>
              <a:t>remain in effect for up to 2 years post dissolution unless repealed or modified by the Town and shall be enforced by the Town within the former  Village as if they had been duly adopted by the Town Board. </a:t>
            </a:r>
            <a:endParaRPr lang="en-US" dirty="0">
              <a:latin typeface="+mj-lt"/>
              <a:cs typeface="Arial" panose="020B0604020202020204" pitchFamily="34" charset="0"/>
            </a:endParaRPr>
          </a:p>
          <a:p>
            <a:pPr>
              <a:defRPr/>
            </a:pPr>
            <a:endParaRPr lang="en-US" dirty="0">
              <a:solidFill>
                <a:schemeClr val="bg1">
                  <a:lumMod val="95000"/>
                </a:schemeClr>
              </a:solidFill>
              <a:latin typeface="+mj-lt"/>
              <a:ea typeface="Arial Unicode MS" panose="020B0604020202020204" pitchFamily="34" charset="-128"/>
              <a:cs typeface="Arial Unicode MS" panose="020B0604020202020204" pitchFamily="34" charset="-128"/>
            </a:endParaRPr>
          </a:p>
        </p:txBody>
      </p:sp>
      <p:sp>
        <p:nvSpPr>
          <p:cNvPr id="8" name="Rectangle 7"/>
          <p:cNvSpPr/>
          <p:nvPr/>
        </p:nvSpPr>
        <p:spPr>
          <a:xfrm>
            <a:off x="168275" y="2262188"/>
            <a:ext cx="8807450" cy="1909762"/>
          </a:xfrm>
          <a:prstGeom prst="rect">
            <a:avLst/>
          </a:prstGeom>
          <a:solidFill>
            <a:srgbClr val="0054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7048" name="TextBox 2"/>
          <p:cNvSpPr txBox="1">
            <a:spLocks noChangeArrowheads="1"/>
          </p:cNvSpPr>
          <p:nvPr/>
        </p:nvSpPr>
        <p:spPr bwMode="auto">
          <a:xfrm>
            <a:off x="427038" y="2254250"/>
            <a:ext cx="82184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Aft>
                <a:spcPts val="1200"/>
              </a:spcAft>
            </a:pPr>
            <a:r>
              <a:rPr lang="en-US" altLang="en-US" sz="2200" b="1" dirty="0">
                <a:solidFill>
                  <a:schemeClr val="bg1"/>
                </a:solidFill>
                <a:latin typeface="Calibri" pitchFamily="34" charset="0"/>
                <a:ea typeface="Arial Unicode MS" pitchFamily="34" charset="-128"/>
                <a:cs typeface="Arial Unicode MS" pitchFamily="34" charset="-128"/>
              </a:rPr>
              <a:t>VILLAGE </a:t>
            </a:r>
            <a:r>
              <a:rPr lang="en-US" altLang="en-US" sz="2200" b="1">
                <a:solidFill>
                  <a:schemeClr val="bg1"/>
                </a:solidFill>
                <a:latin typeface="Calibri" pitchFamily="34" charset="0"/>
                <a:ea typeface="Arial Unicode MS" pitchFamily="34" charset="-128"/>
                <a:cs typeface="Arial Unicode MS" pitchFamily="34" charset="-128"/>
              </a:rPr>
              <a:t>ZONING AND </a:t>
            </a:r>
            <a:r>
              <a:rPr lang="en-US" altLang="en-US" sz="2200" b="1" dirty="0">
                <a:solidFill>
                  <a:schemeClr val="bg1"/>
                </a:solidFill>
                <a:latin typeface="Calibri" pitchFamily="34" charset="0"/>
                <a:ea typeface="Arial Unicode MS" pitchFamily="34" charset="-128"/>
                <a:cs typeface="Arial Unicode MS" pitchFamily="34" charset="-128"/>
              </a:rPr>
              <a:t>OTHER LAND USE CODES </a:t>
            </a:r>
          </a:p>
        </p:txBody>
      </p:sp>
      <p:sp>
        <p:nvSpPr>
          <p:cNvPr id="2" name="TextBox 1"/>
          <p:cNvSpPr txBox="1"/>
          <p:nvPr/>
        </p:nvSpPr>
        <p:spPr>
          <a:xfrm>
            <a:off x="367506" y="2619376"/>
            <a:ext cx="8408987" cy="1477328"/>
          </a:xfrm>
          <a:prstGeom prst="rect">
            <a:avLst/>
          </a:prstGeom>
          <a:noFill/>
        </p:spPr>
        <p:txBody>
          <a:bodyPr>
            <a:spAutoFit/>
          </a:bodyPr>
          <a:lstStyle/>
          <a:p>
            <a:pPr marL="285750" indent="-285750">
              <a:buFont typeface="Arial" panose="020B0604020202020204" pitchFamily="34" charset="0"/>
              <a:buChar char="•"/>
              <a:defRPr/>
            </a:pPr>
            <a:r>
              <a:rPr lang="en-US" dirty="0">
                <a:solidFill>
                  <a:schemeClr val="bg1"/>
                </a:solidFill>
                <a:latin typeface="+mn-lt"/>
                <a:cs typeface="Arial" panose="020B0604020202020204" pitchFamily="34" charset="0"/>
              </a:rPr>
              <a:t>Compare  codes , evaluate possible inclusion approaches into Town codes.</a:t>
            </a:r>
          </a:p>
          <a:p>
            <a:pPr marL="285750" indent="-285750">
              <a:buFont typeface="Arial" panose="020B0604020202020204" pitchFamily="34" charset="0"/>
              <a:buChar char="•"/>
              <a:defRPr/>
            </a:pPr>
            <a:r>
              <a:rPr lang="en-US" dirty="0">
                <a:solidFill>
                  <a:schemeClr val="bg1"/>
                </a:solidFill>
                <a:latin typeface="+mn-lt"/>
                <a:cs typeface="Arial" panose="020B0604020202020204" pitchFamily="34" charset="0"/>
              </a:rPr>
              <a:t>If possible,</a:t>
            </a:r>
            <a:r>
              <a:rPr lang="en-US" dirty="0">
                <a:solidFill>
                  <a:schemeClr val="bg1"/>
                </a:solidFill>
                <a:latin typeface="Arial" panose="020B0604020202020204" pitchFamily="34" charset="0"/>
                <a:cs typeface="Arial" panose="020B0604020202020204" pitchFamily="34" charset="0"/>
              </a:rPr>
              <a:t> i</a:t>
            </a:r>
            <a:r>
              <a:rPr lang="en-US" dirty="0">
                <a:solidFill>
                  <a:schemeClr val="bg1"/>
                </a:solidFill>
                <a:latin typeface="+mn-lt"/>
                <a:cs typeface="Arial" panose="020B0604020202020204" pitchFamily="34" charset="0"/>
              </a:rPr>
              <a:t>dentify preferred approach to integration.</a:t>
            </a:r>
          </a:p>
          <a:p>
            <a:pPr marL="285750" indent="-285750">
              <a:buFont typeface="Arial" panose="020B0604020202020204" pitchFamily="34" charset="0"/>
              <a:buChar char="•"/>
              <a:defRPr/>
            </a:pPr>
            <a:r>
              <a:rPr lang="en-US" dirty="0">
                <a:solidFill>
                  <a:schemeClr val="bg1"/>
                </a:solidFill>
                <a:latin typeface="+mn-lt"/>
                <a:cs typeface="Arial" panose="020B0604020202020204" pitchFamily="34" charset="0"/>
              </a:rPr>
              <a:t>Outline critical issues that need to be addressed. </a:t>
            </a:r>
          </a:p>
          <a:p>
            <a:pPr marL="285750" indent="-285750">
              <a:buFont typeface="Arial" panose="020B0604020202020204" pitchFamily="34" charset="0"/>
              <a:buChar char="•"/>
              <a:defRPr/>
            </a:pPr>
            <a:r>
              <a:rPr lang="en-US" dirty="0">
                <a:solidFill>
                  <a:schemeClr val="bg1"/>
                </a:solidFill>
                <a:latin typeface="+mn-lt"/>
                <a:cs typeface="Arial" panose="020B0604020202020204" pitchFamily="34" charset="0"/>
              </a:rPr>
              <a:t>Develop preliminary road map for transition and initial implementation.</a:t>
            </a:r>
          </a:p>
          <a:p>
            <a:pPr>
              <a:defRPr/>
            </a:pPr>
            <a:endParaRPr lang="en-US" dirty="0">
              <a:solidFill>
                <a:schemeClr val="bg1"/>
              </a:solidFill>
              <a:latin typeface="+mn-lt"/>
              <a:cs typeface="Arial" panose="020B0604020202020204" pitchFamily="34" charset="0"/>
            </a:endParaRPr>
          </a:p>
        </p:txBody>
      </p:sp>
      <p:sp>
        <p:nvSpPr>
          <p:cNvPr id="12" name="Rectangle 11"/>
          <p:cNvSpPr/>
          <p:nvPr/>
        </p:nvSpPr>
        <p:spPr>
          <a:xfrm>
            <a:off x="133350" y="4322763"/>
            <a:ext cx="8842375" cy="2373312"/>
          </a:xfrm>
          <a:prstGeom prst="rect">
            <a:avLst/>
          </a:prstGeom>
          <a:solidFill>
            <a:srgbClr val="0054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7051" name="TextBox 2"/>
          <p:cNvSpPr txBox="1">
            <a:spLocks noChangeArrowheads="1"/>
          </p:cNvSpPr>
          <p:nvPr/>
        </p:nvSpPr>
        <p:spPr bwMode="auto">
          <a:xfrm>
            <a:off x="128588" y="4300538"/>
            <a:ext cx="82184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Aft>
                <a:spcPts val="1200"/>
              </a:spcAft>
            </a:pPr>
            <a:r>
              <a:rPr lang="en-US" altLang="en-US" sz="2200" b="1" dirty="0">
                <a:solidFill>
                  <a:schemeClr val="bg1"/>
                </a:solidFill>
                <a:latin typeface="Calibri" pitchFamily="34" charset="0"/>
                <a:ea typeface="Arial Unicode MS" pitchFamily="34" charset="-128"/>
                <a:cs typeface="Arial Unicode MS" pitchFamily="34" charset="-128"/>
              </a:rPr>
              <a:t>OTHER VILLAGE CODES </a:t>
            </a:r>
          </a:p>
        </p:txBody>
      </p:sp>
      <p:sp>
        <p:nvSpPr>
          <p:cNvPr id="3" name="TextBox 2"/>
          <p:cNvSpPr txBox="1"/>
          <p:nvPr/>
        </p:nvSpPr>
        <p:spPr>
          <a:xfrm>
            <a:off x="331788" y="4664075"/>
            <a:ext cx="8207375" cy="2032000"/>
          </a:xfrm>
          <a:prstGeom prst="rect">
            <a:avLst/>
          </a:prstGeom>
          <a:noFill/>
        </p:spPr>
        <p:txBody>
          <a:bodyPr>
            <a:spAutoFit/>
          </a:bodyPr>
          <a:lstStyle/>
          <a:p>
            <a:pPr marL="285750" indent="-285750">
              <a:buFont typeface="Arial" panose="020B0604020202020204" pitchFamily="34" charset="0"/>
              <a:buChar char="•"/>
              <a:defRPr/>
            </a:pPr>
            <a:r>
              <a:rPr lang="en-US" dirty="0">
                <a:solidFill>
                  <a:schemeClr val="bg1"/>
                </a:solidFill>
                <a:latin typeface="+mn-lt"/>
                <a:cs typeface="Arial" panose="020B0604020202020204" pitchFamily="34" charset="0"/>
              </a:rPr>
              <a:t>Conduct a preliminary side by side review of Village and Town Codes.</a:t>
            </a:r>
          </a:p>
          <a:p>
            <a:pPr marL="285750" indent="-285750">
              <a:buFont typeface="Arial" panose="020B0604020202020204" pitchFamily="34" charset="0"/>
              <a:buChar char="•"/>
              <a:defRPr/>
            </a:pPr>
            <a:r>
              <a:rPr lang="en-US" dirty="0">
                <a:solidFill>
                  <a:schemeClr val="bg1"/>
                </a:solidFill>
                <a:latin typeface="+mn-lt"/>
                <a:cs typeface="Arial" panose="020B0604020202020204" pitchFamily="34" charset="0"/>
              </a:rPr>
              <a:t>Note possible preliminary actions:  1)Village code is no longer applicable;  2) Village code is unique to Village and should be adopted, 3) Town and Village have the same code and Village code could be repealed; 4) Town and Village codes are similar  or potentially in conflict.  A review and modifications may be necessary.</a:t>
            </a:r>
          </a:p>
          <a:p>
            <a:pPr marL="285750" indent="-285750">
              <a:buFont typeface="Arial" panose="020B0604020202020204" pitchFamily="34" charset="0"/>
              <a:buChar char="•"/>
              <a:defRPr/>
            </a:pPr>
            <a:r>
              <a:rPr lang="en-US" dirty="0">
                <a:solidFill>
                  <a:schemeClr val="bg1"/>
                </a:solidFill>
                <a:latin typeface="+mn-lt"/>
                <a:cs typeface="Arial" panose="020B0604020202020204" pitchFamily="34" charset="0"/>
              </a:rPr>
              <a:t>Identify Town local laws that may impact the Village and develop possible options to address.</a:t>
            </a:r>
          </a:p>
        </p:txBody>
      </p:sp>
    </p:spTree>
    <p:extLst>
      <p:ext uri="{BB962C8B-B14F-4D97-AF65-F5344CB8AC3E}">
        <p14:creationId xmlns:p14="http://schemas.microsoft.com/office/powerpoint/2010/main" val="3615970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Box 3"/>
          <p:cNvSpPr txBox="1">
            <a:spLocks noChangeArrowheads="1"/>
          </p:cNvSpPr>
          <p:nvPr/>
        </p:nvSpPr>
        <p:spPr bwMode="auto">
          <a:xfrm>
            <a:off x="404813" y="133350"/>
            <a:ext cx="668496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600" b="1" dirty="0">
                <a:solidFill>
                  <a:srgbClr val="00CCFF"/>
                </a:solidFill>
              </a:rPr>
              <a:t>TEST FOR THE VOTER: DOES IT MAKE SENSE OR CENTS? </a:t>
            </a:r>
          </a:p>
        </p:txBody>
      </p:sp>
      <p:sp>
        <p:nvSpPr>
          <p:cNvPr id="13" name="Rectangle 12"/>
          <p:cNvSpPr/>
          <p:nvPr/>
        </p:nvSpPr>
        <p:spPr bwMode="auto">
          <a:xfrm>
            <a:off x="0" y="6145213"/>
            <a:ext cx="9144000" cy="712787"/>
          </a:xfrm>
          <a:prstGeom prst="rect">
            <a:avLst/>
          </a:prstGeom>
          <a:solidFill>
            <a:srgbClr val="0054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8704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2175" y="6199188"/>
            <a:ext cx="162083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22975" y="565150"/>
            <a:ext cx="2865438"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8" name="TextBox 2"/>
          <p:cNvSpPr txBox="1">
            <a:spLocks noChangeArrowheads="1"/>
          </p:cNvSpPr>
          <p:nvPr/>
        </p:nvSpPr>
        <p:spPr bwMode="auto">
          <a:xfrm>
            <a:off x="549275" y="1481138"/>
            <a:ext cx="5410200" cy="984250"/>
          </a:xfrm>
          <a:prstGeom prst="rect">
            <a:avLst/>
          </a:prstGeom>
          <a:noFill/>
          <a:ln>
            <a:noFill/>
          </a:ln>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spcAft>
                <a:spcPts val="1000"/>
              </a:spcAft>
              <a:buClr>
                <a:srgbClr val="FFFFFF"/>
              </a:buClr>
              <a:buSzPct val="100000"/>
              <a:buFont typeface="Wingdings" panose="05000000000000000000" pitchFamily="2" charset="2"/>
              <a:buNone/>
              <a:defRPr/>
            </a:pPr>
            <a:r>
              <a:rPr lang="en-US" altLang="en-US" sz="2200" b="1" dirty="0">
                <a:solidFill>
                  <a:srgbClr val="00B0F0"/>
                </a:solidFill>
                <a:latin typeface="+mj-lt"/>
                <a:ea typeface="Arial Unicode MS" panose="020B0604020202020204" pitchFamily="34" charset="-128"/>
                <a:cs typeface="Arial Unicode MS" panose="020B0604020202020204" pitchFamily="34" charset="-128"/>
              </a:rPr>
              <a:t>Governance:</a:t>
            </a:r>
            <a:r>
              <a:rPr lang="en-US" altLang="en-US" sz="2200" b="1" dirty="0">
                <a:solidFill>
                  <a:schemeClr val="bg1"/>
                </a:solidFill>
                <a:latin typeface="+mj-lt"/>
                <a:ea typeface="Arial Unicode MS" panose="020B0604020202020204" pitchFamily="34" charset="-128"/>
                <a:cs typeface="Arial Unicode MS" panose="020B0604020202020204" pitchFamily="34" charset="-128"/>
              </a:rPr>
              <a:t>  </a:t>
            </a:r>
            <a:r>
              <a:rPr lang="en-US" altLang="en-US" sz="1700" dirty="0">
                <a:solidFill>
                  <a:schemeClr val="bg1"/>
                </a:solidFill>
                <a:ea typeface="Arial Unicode MS" panose="020B0604020202020204" pitchFamily="34" charset="-128"/>
              </a:rPr>
              <a:t>How will the proposed dissolution impact who and how decisions are made related to Village services, land use and codes?</a:t>
            </a:r>
          </a:p>
        </p:txBody>
      </p:sp>
      <p:sp>
        <p:nvSpPr>
          <p:cNvPr id="78859" name="Content Placeholder 2"/>
          <p:cNvSpPr txBox="1">
            <a:spLocks/>
          </p:cNvSpPr>
          <p:nvPr/>
        </p:nvSpPr>
        <p:spPr bwMode="auto">
          <a:xfrm>
            <a:off x="549275" y="2643188"/>
            <a:ext cx="7772400" cy="5308600"/>
          </a:xfrm>
          <a:prstGeom prst="rect">
            <a:avLst/>
          </a:prstGeom>
          <a:noFill/>
          <a:ln>
            <a:noFill/>
          </a:ln>
        </p:spPr>
        <p:txBody>
          <a:bodyPr/>
          <a:lstStyle>
            <a:lvl1pPr>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17550" indent="-28575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1413" indent="-227013">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598613" indent="-227013">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5813" indent="-227013">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3013" indent="-227013" defTabSz="912813"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0213" indent="-227013" defTabSz="912813"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7413" indent="-227013" defTabSz="912813"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4613" indent="-227013" defTabSz="912813"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a:spcAft>
                <a:spcPts val="1000"/>
              </a:spcAft>
              <a:buClr>
                <a:srgbClr val="FFFFFF"/>
              </a:buClr>
              <a:buFont typeface="Wingdings" panose="05000000000000000000" pitchFamily="2" charset="2"/>
              <a:buNone/>
              <a:defRPr/>
            </a:pPr>
            <a:r>
              <a:rPr lang="en-US" altLang="en-US" sz="2000" b="1" dirty="0">
                <a:solidFill>
                  <a:srgbClr val="00B0F0"/>
                </a:solidFill>
                <a:cs typeface="Arial" panose="020B0604020202020204" pitchFamily="34" charset="0"/>
              </a:rPr>
              <a:t>	</a:t>
            </a:r>
            <a:r>
              <a:rPr lang="en-US" altLang="en-US" sz="2200" b="1" dirty="0">
                <a:solidFill>
                  <a:srgbClr val="00B0F0"/>
                </a:solidFill>
                <a:latin typeface="+mj-lt"/>
                <a:ea typeface="Arial Unicode MS" panose="020B0604020202020204" pitchFamily="34" charset="-128"/>
                <a:cs typeface="Arial Unicode MS" panose="020B0604020202020204" pitchFamily="34" charset="-128"/>
              </a:rPr>
              <a:t>Fiscal Impact:  </a:t>
            </a:r>
            <a:r>
              <a:rPr lang="en-US" altLang="en-US" sz="1700" dirty="0">
                <a:solidFill>
                  <a:schemeClr val="bg1"/>
                </a:solidFill>
                <a:latin typeface="Arial" panose="020B0604020202020204" pitchFamily="34" charset="0"/>
                <a:ea typeface="Arial Unicode MS" panose="020B0604020202020204" pitchFamily="34" charset="-128"/>
                <a:cs typeface="Arial" panose="020B0604020202020204" pitchFamily="34" charset="0"/>
              </a:rPr>
              <a:t>Will the proposed dissolution reduce </a:t>
            </a:r>
            <a:br>
              <a:rPr lang="en-US" altLang="en-US" sz="1700" dirty="0">
                <a:solidFill>
                  <a:schemeClr val="bg1"/>
                </a:solidFill>
                <a:latin typeface="Arial" panose="020B0604020202020204" pitchFamily="34" charset="0"/>
                <a:ea typeface="Arial Unicode MS" panose="020B0604020202020204" pitchFamily="34" charset="-128"/>
                <a:cs typeface="Arial" panose="020B0604020202020204" pitchFamily="34" charset="0"/>
              </a:rPr>
            </a:br>
            <a:r>
              <a:rPr lang="en-US" altLang="en-US" sz="1700" dirty="0">
                <a:solidFill>
                  <a:schemeClr val="bg1"/>
                </a:solidFill>
                <a:latin typeface="Arial" panose="020B0604020202020204" pitchFamily="34" charset="0"/>
                <a:ea typeface="Arial Unicode MS" panose="020B0604020202020204" pitchFamily="34" charset="-128"/>
                <a:cs typeface="Arial" panose="020B0604020202020204" pitchFamily="34" charset="0"/>
              </a:rPr>
              <a:t>the current Village’s costs now or in the future?</a:t>
            </a:r>
          </a:p>
          <a:p>
            <a:pPr>
              <a:spcAft>
                <a:spcPts val="1000"/>
              </a:spcAft>
              <a:buClr>
                <a:srgbClr val="FFFFFF"/>
              </a:buClr>
              <a:buFont typeface="Wingdings" panose="05000000000000000000" pitchFamily="2" charset="2"/>
              <a:buNone/>
              <a:defRPr/>
            </a:pPr>
            <a:r>
              <a:rPr lang="en-US" altLang="en-US" sz="2200" b="1" dirty="0">
                <a:solidFill>
                  <a:srgbClr val="00B0F0"/>
                </a:solidFill>
                <a:latin typeface="+mj-lt"/>
                <a:ea typeface="Arial Unicode MS" panose="020B0604020202020204" pitchFamily="34" charset="-128"/>
                <a:cs typeface="Arial Unicode MS" panose="020B0604020202020204" pitchFamily="34" charset="-128"/>
              </a:rPr>
              <a:t>Services and Community Norms:  </a:t>
            </a:r>
            <a:r>
              <a:rPr lang="en-US" altLang="en-US" sz="1700" dirty="0">
                <a:solidFill>
                  <a:schemeClr val="bg1"/>
                </a:solidFill>
                <a:latin typeface="Arial" panose="020B0604020202020204" pitchFamily="34" charset="0"/>
                <a:ea typeface="Arial Unicode MS" panose="020B0604020202020204" pitchFamily="34" charset="-128"/>
                <a:cs typeface="Arial" panose="020B0604020202020204" pitchFamily="34" charset="0"/>
              </a:rPr>
              <a:t>Will the proposed dissolution: </a:t>
            </a:r>
          </a:p>
          <a:p>
            <a:pPr lvl="1">
              <a:spcAft>
                <a:spcPts val="600"/>
              </a:spcAft>
              <a:buClr>
                <a:srgbClr val="FFFFFF"/>
              </a:buClr>
              <a:buFont typeface="Arial" panose="020B0604020202020204" pitchFamily="34" charset="0"/>
              <a:buChar char="•"/>
              <a:defRPr/>
            </a:pPr>
            <a:r>
              <a:rPr lang="en-US" altLang="en-US" sz="1700" dirty="0">
                <a:solidFill>
                  <a:schemeClr val="bg1"/>
                </a:solidFill>
                <a:latin typeface="Arial" panose="020B0604020202020204" pitchFamily="34" charset="0"/>
                <a:ea typeface="Arial Unicode MS" panose="020B0604020202020204" pitchFamily="34" charset="-128"/>
                <a:cs typeface="Arial" panose="020B0604020202020204" pitchFamily="34" charset="0"/>
              </a:rPr>
              <a:t>Continue/discontinue various Village services?</a:t>
            </a:r>
          </a:p>
          <a:p>
            <a:pPr lvl="1">
              <a:spcAft>
                <a:spcPts val="600"/>
              </a:spcAft>
              <a:buClr>
                <a:srgbClr val="FFFFFF"/>
              </a:buClr>
              <a:buFont typeface="Arial" panose="020B0604020202020204" pitchFamily="34" charset="0"/>
              <a:buChar char="•"/>
              <a:defRPr/>
            </a:pPr>
            <a:r>
              <a:rPr lang="en-US" altLang="en-US" sz="1700" dirty="0">
                <a:solidFill>
                  <a:schemeClr val="bg1"/>
                </a:solidFill>
                <a:latin typeface="Arial" panose="020B0604020202020204" pitchFamily="34" charset="0"/>
                <a:ea typeface="Arial Unicode MS" panose="020B0604020202020204" pitchFamily="34" charset="-128"/>
                <a:cs typeface="Arial" panose="020B0604020202020204" pitchFamily="34" charset="0"/>
              </a:rPr>
              <a:t>Improve the current delivery of Village services?</a:t>
            </a:r>
          </a:p>
          <a:p>
            <a:pPr lvl="1">
              <a:spcAft>
                <a:spcPts val="600"/>
              </a:spcAft>
              <a:buClr>
                <a:srgbClr val="FFFFFF"/>
              </a:buClr>
              <a:buFont typeface="Arial" panose="020B0604020202020204" pitchFamily="34" charset="0"/>
              <a:buChar char="•"/>
              <a:defRPr/>
            </a:pPr>
            <a:r>
              <a:rPr lang="en-US" altLang="en-US" sz="1700" dirty="0">
                <a:solidFill>
                  <a:schemeClr val="bg1"/>
                </a:solidFill>
                <a:latin typeface="Arial" panose="020B0604020202020204" pitchFamily="34" charset="0"/>
                <a:ea typeface="Arial Unicode MS" panose="020B0604020202020204" pitchFamily="34" charset="-128"/>
                <a:cs typeface="Arial" panose="020B0604020202020204" pitchFamily="34" charset="0"/>
              </a:rPr>
              <a:t>Deliver services more efficiently</a:t>
            </a:r>
          </a:p>
          <a:p>
            <a:pPr lvl="1">
              <a:spcAft>
                <a:spcPts val="600"/>
              </a:spcAft>
              <a:buClr>
                <a:srgbClr val="FFFFFF"/>
              </a:buClr>
              <a:buFont typeface="Arial" panose="020B0604020202020204" pitchFamily="34" charset="0"/>
              <a:buChar char="•"/>
              <a:defRPr/>
            </a:pPr>
            <a:r>
              <a:rPr lang="en-US" altLang="en-US" sz="1700" dirty="0">
                <a:solidFill>
                  <a:schemeClr val="bg1"/>
                </a:solidFill>
                <a:latin typeface="Arial" panose="020B0604020202020204" pitchFamily="34" charset="0"/>
                <a:ea typeface="Arial Unicode MS" panose="020B0604020202020204" pitchFamily="34" charset="-128"/>
                <a:cs typeface="Arial" panose="020B0604020202020204" pitchFamily="34" charset="0"/>
              </a:rPr>
              <a:t>Maintain/change Village zoning codes?</a:t>
            </a:r>
          </a:p>
          <a:p>
            <a:pPr lvl="1">
              <a:spcAft>
                <a:spcPts val="600"/>
              </a:spcAft>
              <a:buClr>
                <a:srgbClr val="FFFFFF"/>
              </a:buClr>
              <a:buFont typeface="Arial" panose="020B0604020202020204" pitchFamily="34" charset="0"/>
              <a:buChar char="•"/>
              <a:defRPr/>
            </a:pPr>
            <a:r>
              <a:rPr lang="en-US" altLang="en-US" sz="1700" dirty="0">
                <a:solidFill>
                  <a:schemeClr val="bg1"/>
                </a:solidFill>
                <a:latin typeface="Arial" panose="020B0604020202020204" pitchFamily="34" charset="0"/>
                <a:ea typeface="Arial Unicode MS" panose="020B0604020202020204" pitchFamily="34" charset="-128"/>
                <a:cs typeface="Arial" panose="020B0604020202020204" pitchFamily="34" charset="0"/>
              </a:rPr>
              <a:t>Maintain or change to quality of life codes and their enforcement?</a:t>
            </a:r>
          </a:p>
          <a:p>
            <a:pPr>
              <a:spcAft>
                <a:spcPts val="1000"/>
              </a:spcAft>
              <a:buClr>
                <a:srgbClr val="FFFFFF"/>
              </a:buClr>
              <a:defRPr/>
            </a:pPr>
            <a:endParaRPr lang="en-US" altLang="en-US" sz="2000" b="1" dirty="0">
              <a:solidFill>
                <a:schemeClr val="bg1"/>
              </a:solidFill>
              <a:cs typeface="Arial" panose="020B0604020202020204" pitchFamily="34" charset="0"/>
            </a:endParaRPr>
          </a:p>
          <a:p>
            <a:pPr>
              <a:defRPr/>
            </a:pPr>
            <a:endParaRPr lang="en-US" altLang="en-US" dirty="0">
              <a:cs typeface="Arial" panose="020B0604020202020204" pitchFamily="34" charset="0"/>
            </a:endParaRPr>
          </a:p>
        </p:txBody>
      </p:sp>
      <p:cxnSp>
        <p:nvCxnSpPr>
          <p:cNvPr id="16" name="Straight Connector 15"/>
          <p:cNvCxnSpPr/>
          <p:nvPr/>
        </p:nvCxnSpPr>
        <p:spPr>
          <a:xfrm>
            <a:off x="0" y="1222375"/>
            <a:ext cx="6115050" cy="0"/>
          </a:xfrm>
          <a:prstGeom prst="line">
            <a:avLst/>
          </a:prstGeom>
          <a:ln w="19050">
            <a:solidFill>
              <a:srgbClr val="00B0F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4916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0" y="6145213"/>
            <a:ext cx="9144000" cy="712787"/>
          </a:xfrm>
          <a:prstGeom prst="rect">
            <a:avLst/>
          </a:prstGeom>
          <a:solidFill>
            <a:srgbClr val="0054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8192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2175" y="6199188"/>
            <a:ext cx="162083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Content Placeholder 2"/>
          <p:cNvSpPr txBox="1">
            <a:spLocks/>
          </p:cNvSpPr>
          <p:nvPr/>
        </p:nvSpPr>
        <p:spPr bwMode="auto">
          <a:xfrm>
            <a:off x="758825" y="1100138"/>
            <a:ext cx="7772400"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itchFamily="34" charset="0"/>
              </a:defRPr>
            </a:lvl1pPr>
            <a:lvl2pPr marL="717550" indent="-285750">
              <a:spcBef>
                <a:spcPct val="200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itchFamily="34" charset="0"/>
              </a:defRPr>
            </a:lvl2pPr>
            <a:lvl3pPr marL="1141413" indent="-227013">
              <a:spcBef>
                <a:spcPct val="200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itchFamily="34" charset="0"/>
              </a:defRPr>
            </a:lvl3pPr>
            <a:lvl4pPr marL="1598613" indent="-227013">
              <a:spcBef>
                <a:spcPct val="200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4pPr>
            <a:lvl5pPr marL="2055813" indent="-227013">
              <a:spcBef>
                <a:spcPct val="20000"/>
              </a:spcBef>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5pPr>
            <a:lvl6pPr marL="2513013" indent="-227013" defTabSz="912813" eaLnBrk="0" fontAlgn="base" hangingPunct="0">
              <a:spcBef>
                <a:spcPct val="20000"/>
              </a:spcBef>
              <a:spcAft>
                <a:spcPct val="0"/>
              </a:spcAft>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6pPr>
            <a:lvl7pPr marL="2970213" indent="-227013" defTabSz="912813" eaLnBrk="0" fontAlgn="base" hangingPunct="0">
              <a:spcBef>
                <a:spcPct val="20000"/>
              </a:spcBef>
              <a:spcAft>
                <a:spcPct val="0"/>
              </a:spcAft>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7pPr>
            <a:lvl8pPr marL="3427413" indent="-227013" defTabSz="912813" eaLnBrk="0" fontAlgn="base" hangingPunct="0">
              <a:spcBef>
                <a:spcPct val="20000"/>
              </a:spcBef>
              <a:spcAft>
                <a:spcPct val="0"/>
              </a:spcAft>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8pPr>
            <a:lvl9pPr marL="3884613" indent="-227013" defTabSz="912813" eaLnBrk="0" fontAlgn="base" hangingPunct="0">
              <a:spcBef>
                <a:spcPct val="20000"/>
              </a:spcBef>
              <a:spcAft>
                <a:spcPct val="0"/>
              </a:spcAft>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defRPr>
            </a:lvl9pPr>
          </a:lstStyle>
          <a:p>
            <a:pPr>
              <a:spcAft>
                <a:spcPts val="1000"/>
              </a:spcAft>
              <a:buClr>
                <a:srgbClr val="FFFFFF"/>
              </a:buClr>
              <a:buFont typeface="Wingdings" pitchFamily="2" charset="2"/>
              <a:buNone/>
            </a:pPr>
            <a:r>
              <a:rPr lang="en-US" altLang="en-US" b="1" dirty="0">
                <a:solidFill>
                  <a:srgbClr val="00B0F0"/>
                </a:solidFill>
              </a:rPr>
              <a:t>	</a:t>
            </a:r>
          </a:p>
          <a:p>
            <a:pPr>
              <a:spcAft>
                <a:spcPts val="1000"/>
              </a:spcAft>
              <a:buClr>
                <a:srgbClr val="FFFFFF"/>
              </a:buClr>
              <a:buFont typeface="Wingdings" pitchFamily="2" charset="2"/>
              <a:buNone/>
            </a:pPr>
            <a:endParaRPr lang="en-US" altLang="en-US" b="1" dirty="0">
              <a:solidFill>
                <a:srgbClr val="00B0F0"/>
              </a:solidFill>
            </a:endParaRPr>
          </a:p>
          <a:p>
            <a:pPr algn="ctr">
              <a:spcAft>
                <a:spcPts val="1000"/>
              </a:spcAft>
              <a:buClr>
                <a:srgbClr val="FFFFFF"/>
              </a:buClr>
              <a:buFont typeface="Wingdings" pitchFamily="2" charset="2"/>
              <a:buNone/>
            </a:pPr>
            <a:r>
              <a:rPr lang="en-US" altLang="en-US" b="1" dirty="0">
                <a:solidFill>
                  <a:srgbClr val="00B0F0"/>
                </a:solidFill>
              </a:rPr>
              <a:t>POST REFERENDUM</a:t>
            </a:r>
          </a:p>
        </p:txBody>
      </p:sp>
    </p:spTree>
    <p:extLst>
      <p:ext uri="{BB962C8B-B14F-4D97-AF65-F5344CB8AC3E}">
        <p14:creationId xmlns:p14="http://schemas.microsoft.com/office/powerpoint/2010/main" val="2595166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Box 1"/>
          <p:cNvSpPr txBox="1">
            <a:spLocks noChangeArrowheads="1"/>
          </p:cNvSpPr>
          <p:nvPr/>
        </p:nvSpPr>
        <p:spPr bwMode="auto">
          <a:xfrm>
            <a:off x="0" y="2667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800" b="1" dirty="0">
                <a:solidFill>
                  <a:srgbClr val="00CCFF"/>
                </a:solidFill>
              </a:rPr>
              <a:t>WHAT HAPPENS POST REFERENDUM?</a:t>
            </a:r>
          </a:p>
        </p:txBody>
      </p:sp>
      <p:cxnSp>
        <p:nvCxnSpPr>
          <p:cNvPr id="38" name="Straight Connector 37"/>
          <p:cNvCxnSpPr/>
          <p:nvPr/>
        </p:nvCxnSpPr>
        <p:spPr>
          <a:xfrm>
            <a:off x="0" y="825500"/>
            <a:ext cx="9144000" cy="0"/>
          </a:xfrm>
          <a:prstGeom prst="line">
            <a:avLst/>
          </a:prstGeom>
          <a:ln w="19050">
            <a:solidFill>
              <a:srgbClr val="00B0F0"/>
            </a:solidFill>
          </a:ln>
        </p:spPr>
        <p:style>
          <a:lnRef idx="3">
            <a:schemeClr val="accent1"/>
          </a:lnRef>
          <a:fillRef idx="0">
            <a:schemeClr val="accent1"/>
          </a:fillRef>
          <a:effectRef idx="2">
            <a:schemeClr val="accent1"/>
          </a:effectRef>
          <a:fontRef idx="minor">
            <a:schemeClr val="tx1"/>
          </a:fontRef>
        </p:style>
      </p:cxnSp>
      <p:sp>
        <p:nvSpPr>
          <p:cNvPr id="13" name="Rectangle 12"/>
          <p:cNvSpPr/>
          <p:nvPr/>
        </p:nvSpPr>
        <p:spPr bwMode="auto">
          <a:xfrm>
            <a:off x="0" y="5880100"/>
            <a:ext cx="9144000" cy="977900"/>
          </a:xfrm>
          <a:prstGeom prst="rect">
            <a:avLst/>
          </a:prstGeom>
          <a:solidFill>
            <a:srgbClr val="0054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9318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8613" y="5961063"/>
            <a:ext cx="2097087"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TextBox 9"/>
          <p:cNvSpPr txBox="1">
            <a:spLocks noChangeArrowheads="1"/>
          </p:cNvSpPr>
          <p:nvPr/>
        </p:nvSpPr>
        <p:spPr bwMode="auto">
          <a:xfrm>
            <a:off x="361950" y="1012825"/>
            <a:ext cx="8224838" cy="5719763"/>
          </a:xfrm>
          <a:prstGeom prst="rect">
            <a:avLst/>
          </a:prstGeom>
          <a:noFill/>
          <a:ln>
            <a:noFill/>
          </a:ln>
        </p:spPr>
        <p:txBody>
          <a:bodyPr>
            <a:spAutoFit/>
          </a:bodyPr>
          <a:lstStyle>
            <a:lvl1pPr marL="2857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1363"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98563"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marL="100584">
              <a:lnSpc>
                <a:spcPct val="93000"/>
              </a:lnSpc>
              <a:spcBef>
                <a:spcPts val="0"/>
              </a:spcBef>
              <a:spcAft>
                <a:spcPts val="600"/>
              </a:spcAft>
              <a:buClr>
                <a:schemeClr val="bg1"/>
              </a:buClr>
              <a:defRPr/>
            </a:pPr>
            <a:r>
              <a:rPr lang="en-US" sz="2600" dirty="0">
                <a:solidFill>
                  <a:prstClr val="white"/>
                </a:solidFill>
                <a:effectLst>
                  <a:outerShdw blurRad="38100" dist="38100" dir="2700000" algn="tl">
                    <a:srgbClr val="000000">
                      <a:alpha val="43137"/>
                    </a:srgbClr>
                  </a:outerShdw>
                </a:effectLst>
              </a:rPr>
              <a:t>If the vote is “No” </a:t>
            </a:r>
          </a:p>
          <a:p>
            <a:pPr marL="466344" lvl="1" indent="-347472">
              <a:lnSpc>
                <a:spcPct val="93000"/>
              </a:lnSpc>
              <a:spcBef>
                <a:spcPts val="768"/>
              </a:spcBef>
              <a:spcAft>
                <a:spcPts val="1425"/>
              </a:spcAft>
              <a:buFont typeface="Arial" pitchFamily="34" charset="0"/>
              <a:buChar char="•"/>
              <a:defRPr/>
            </a:pPr>
            <a:r>
              <a:rPr lang="en-US" sz="2400" dirty="0">
                <a:solidFill>
                  <a:prstClr val="white"/>
                </a:solidFill>
                <a:effectLst>
                  <a:outerShdw blurRad="38100" dist="38100" dir="2700000" algn="tl">
                    <a:srgbClr val="000000">
                      <a:alpha val="43137"/>
                    </a:srgbClr>
                  </a:outerShdw>
                </a:effectLst>
              </a:rPr>
              <a:t>Dissolution will not take effect; nothing further will occur.  </a:t>
            </a:r>
          </a:p>
          <a:p>
            <a:pPr marL="466344" lvl="1" indent="-347472">
              <a:lnSpc>
                <a:spcPct val="93000"/>
              </a:lnSpc>
              <a:spcBef>
                <a:spcPts val="768"/>
              </a:spcBef>
              <a:spcAft>
                <a:spcPts val="1425"/>
              </a:spcAft>
              <a:buFont typeface="Arial" pitchFamily="34" charset="0"/>
              <a:buChar char="•"/>
              <a:defRPr/>
            </a:pPr>
            <a:r>
              <a:rPr lang="en-US" sz="2400" dirty="0">
                <a:solidFill>
                  <a:prstClr val="white"/>
                </a:solidFill>
              </a:rPr>
              <a:t>Dissolution process may not be initiated again for 4 years from the date of the Referendum. </a:t>
            </a:r>
          </a:p>
          <a:p>
            <a:pPr marL="466344" lvl="1" indent="-347472">
              <a:lnSpc>
                <a:spcPct val="93000"/>
              </a:lnSpc>
              <a:spcBef>
                <a:spcPts val="768"/>
              </a:spcBef>
              <a:spcAft>
                <a:spcPts val="1425"/>
              </a:spcAft>
              <a:buFont typeface="Arial" pitchFamily="34" charset="0"/>
              <a:buChar char="•"/>
              <a:defRPr/>
            </a:pPr>
            <a:r>
              <a:rPr lang="en-US" sz="2400" dirty="0">
                <a:solidFill>
                  <a:prstClr val="white"/>
                </a:solidFill>
              </a:rPr>
              <a:t>Village to address issues with recruitment of candidates for elected Village Offices.</a:t>
            </a:r>
          </a:p>
          <a:p>
            <a:pPr marL="466344" lvl="1" indent="-347472">
              <a:lnSpc>
                <a:spcPct val="93000"/>
              </a:lnSpc>
              <a:spcBef>
                <a:spcPts val="768"/>
              </a:spcBef>
              <a:spcAft>
                <a:spcPts val="1425"/>
              </a:spcAft>
              <a:buFont typeface="Arial" pitchFamily="34" charset="0"/>
              <a:buChar char="•"/>
              <a:defRPr/>
            </a:pPr>
            <a:r>
              <a:rPr lang="en-US" sz="2400" dirty="0">
                <a:solidFill>
                  <a:prstClr val="white"/>
                </a:solidFill>
              </a:rPr>
              <a:t>Village and Town may focus on shared services with other entities to reduce costs and improve quality.</a:t>
            </a:r>
          </a:p>
          <a:p>
            <a:pPr marL="466344" lvl="1" indent="-347472">
              <a:lnSpc>
                <a:spcPct val="93000"/>
              </a:lnSpc>
              <a:spcBef>
                <a:spcPts val="768"/>
              </a:spcBef>
              <a:spcAft>
                <a:spcPts val="1425"/>
              </a:spcAft>
              <a:buFont typeface="Arial" pitchFamily="34" charset="0"/>
              <a:buChar char="•"/>
              <a:defRPr/>
            </a:pPr>
            <a:r>
              <a:rPr lang="en-US" sz="2400" dirty="0">
                <a:solidFill>
                  <a:prstClr val="white"/>
                </a:solidFill>
              </a:rPr>
              <a:t>The Village and Town or their residents can still pursue a consolidation, but that is very rare.</a:t>
            </a:r>
          </a:p>
          <a:p>
            <a:pPr marL="684865" lvl="1" indent="-228413">
              <a:spcBef>
                <a:spcPts val="0"/>
              </a:spcBef>
              <a:defRPr/>
            </a:pPr>
            <a:endParaRPr lang="en-US" sz="2600" b="1" dirty="0">
              <a:solidFill>
                <a:prstClr val="white"/>
              </a:solidFill>
            </a:endParaRPr>
          </a:p>
          <a:p>
            <a:pPr lvl="1">
              <a:buClr>
                <a:srgbClr val="FFFFFF"/>
              </a:buClr>
              <a:buSzPct val="100000"/>
              <a:buFont typeface="Wingdings" panose="05000000000000000000" pitchFamily="2" charset="2"/>
              <a:buChar char="§"/>
              <a:defRPr/>
            </a:pPr>
            <a:endParaRPr lang="en-US" altLang="en-US" dirty="0">
              <a:solidFill>
                <a:srgbClr val="FFFFFF"/>
              </a:solidFill>
            </a:endParaRPr>
          </a:p>
        </p:txBody>
      </p:sp>
    </p:spTree>
    <p:extLst>
      <p:ext uri="{BB962C8B-B14F-4D97-AF65-F5344CB8AC3E}">
        <p14:creationId xmlns:p14="http://schemas.microsoft.com/office/powerpoint/2010/main" val="2643834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Box 1"/>
          <p:cNvSpPr txBox="1">
            <a:spLocks noChangeArrowheads="1"/>
          </p:cNvSpPr>
          <p:nvPr/>
        </p:nvSpPr>
        <p:spPr bwMode="auto">
          <a:xfrm>
            <a:off x="47625" y="15875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800" b="1" dirty="0">
                <a:solidFill>
                  <a:srgbClr val="00CCFF"/>
                </a:solidFill>
              </a:rPr>
              <a:t>WHAT HAPPENS POST REFERENDUM?</a:t>
            </a:r>
          </a:p>
        </p:txBody>
      </p:sp>
      <p:cxnSp>
        <p:nvCxnSpPr>
          <p:cNvPr id="38" name="Straight Connector 37"/>
          <p:cNvCxnSpPr/>
          <p:nvPr/>
        </p:nvCxnSpPr>
        <p:spPr>
          <a:xfrm>
            <a:off x="0" y="790575"/>
            <a:ext cx="9144000" cy="0"/>
          </a:xfrm>
          <a:prstGeom prst="line">
            <a:avLst/>
          </a:prstGeom>
          <a:ln w="19050">
            <a:solidFill>
              <a:srgbClr val="00B0F0"/>
            </a:solidFill>
          </a:ln>
        </p:spPr>
        <p:style>
          <a:lnRef idx="3">
            <a:schemeClr val="accent1"/>
          </a:lnRef>
          <a:fillRef idx="0">
            <a:schemeClr val="accent1"/>
          </a:fillRef>
          <a:effectRef idx="2">
            <a:schemeClr val="accent1"/>
          </a:effectRef>
          <a:fontRef idx="minor">
            <a:schemeClr val="tx1"/>
          </a:fontRef>
        </p:style>
      </p:cxnSp>
      <p:sp>
        <p:nvSpPr>
          <p:cNvPr id="13" name="Rectangle 12"/>
          <p:cNvSpPr/>
          <p:nvPr/>
        </p:nvSpPr>
        <p:spPr bwMode="auto">
          <a:xfrm>
            <a:off x="0" y="5961063"/>
            <a:ext cx="9144000" cy="896937"/>
          </a:xfrm>
          <a:prstGeom prst="rect">
            <a:avLst/>
          </a:prstGeom>
          <a:solidFill>
            <a:srgbClr val="0054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9421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5288" y="6040438"/>
            <a:ext cx="2097087"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52413" y="790575"/>
            <a:ext cx="8734425" cy="5262563"/>
          </a:xfrm>
          <a:prstGeom prst="rect">
            <a:avLst/>
          </a:prstGeom>
        </p:spPr>
        <p:txBody>
          <a:bodyPr>
            <a:spAutoFit/>
          </a:bodyPr>
          <a:lstStyle/>
          <a:p>
            <a:pPr marL="107950">
              <a:spcBef>
                <a:spcPts val="600"/>
              </a:spcBef>
              <a:spcAft>
                <a:spcPts val="600"/>
              </a:spcAft>
              <a:buClr>
                <a:schemeClr val="bg1"/>
              </a:buClr>
              <a:buSzPct val="100000"/>
              <a:buFont typeface="Wingdings" pitchFamily="2" charset="2"/>
              <a:buNone/>
              <a:defRPr/>
            </a:pPr>
            <a:r>
              <a:rPr lang="en-US" sz="2000" b="1" dirty="0">
                <a:solidFill>
                  <a:schemeClr val="bg1"/>
                </a:solidFill>
              </a:rPr>
              <a:t>If the vote is “Yes”, </a:t>
            </a:r>
          </a:p>
          <a:p>
            <a:pPr marL="393700" indent="-285750">
              <a:spcBef>
                <a:spcPts val="600"/>
              </a:spcBef>
              <a:spcAft>
                <a:spcPts val="600"/>
              </a:spcAft>
              <a:buClr>
                <a:schemeClr val="bg1"/>
              </a:buClr>
              <a:buSzPct val="100000"/>
              <a:buFont typeface="Arial" panose="020B0604020202020204" pitchFamily="34" charset="0"/>
              <a:buChar char="•"/>
              <a:defRPr/>
            </a:pPr>
            <a:r>
              <a:rPr lang="en-US" dirty="0">
                <a:solidFill>
                  <a:schemeClr val="bg1"/>
                </a:solidFill>
              </a:rPr>
              <a:t>Dissolution will occur on date set in the Dissolution Plan.</a:t>
            </a:r>
          </a:p>
          <a:p>
            <a:pPr marL="393700" indent="-285750">
              <a:spcBef>
                <a:spcPts val="600"/>
              </a:spcBef>
              <a:spcAft>
                <a:spcPts val="600"/>
              </a:spcAft>
              <a:buClr>
                <a:schemeClr val="bg1"/>
              </a:buClr>
              <a:buSzPct val="100000"/>
              <a:buFont typeface="Arial" panose="020B0604020202020204" pitchFamily="34" charset="0"/>
              <a:buChar char="•"/>
              <a:defRPr/>
            </a:pPr>
            <a:r>
              <a:rPr lang="en-US" dirty="0">
                <a:solidFill>
                  <a:schemeClr val="bg1"/>
                </a:solidFill>
              </a:rPr>
              <a:t>Village will wind down Village Operations.</a:t>
            </a:r>
          </a:p>
          <a:p>
            <a:pPr marL="849313" lvl="1" indent="-285750">
              <a:spcBef>
                <a:spcPts val="600"/>
              </a:spcBef>
              <a:spcAft>
                <a:spcPts val="600"/>
              </a:spcAft>
              <a:buClr>
                <a:schemeClr val="bg1"/>
              </a:buClr>
              <a:buSzPct val="100000"/>
              <a:buFont typeface="Arial" panose="020B0604020202020204" pitchFamily="34" charset="0"/>
              <a:buChar char="•"/>
              <a:defRPr/>
            </a:pPr>
            <a:r>
              <a:rPr lang="en-US" dirty="0">
                <a:solidFill>
                  <a:schemeClr val="bg1"/>
                </a:solidFill>
              </a:rPr>
              <a:t>Transfer Properties &amp; Sell and Liquidate Remaining Assets.</a:t>
            </a:r>
          </a:p>
          <a:p>
            <a:pPr marL="393700" indent="-285750">
              <a:spcBef>
                <a:spcPts val="600"/>
              </a:spcBef>
              <a:spcAft>
                <a:spcPts val="600"/>
              </a:spcAft>
              <a:buClr>
                <a:schemeClr val="bg1"/>
              </a:buClr>
              <a:buSzPct val="100000"/>
              <a:buFont typeface="Arial" panose="020B0604020202020204" pitchFamily="34" charset="0"/>
              <a:buChar char="•"/>
              <a:defRPr/>
            </a:pPr>
            <a:r>
              <a:rPr lang="en-US" dirty="0">
                <a:solidFill>
                  <a:schemeClr val="bg1"/>
                </a:solidFill>
              </a:rPr>
              <a:t>Town will take steps to ramp up expanded operations.</a:t>
            </a:r>
          </a:p>
          <a:p>
            <a:pPr marL="849313" lvl="1" indent="-285750">
              <a:spcBef>
                <a:spcPts val="600"/>
              </a:spcBef>
              <a:spcAft>
                <a:spcPts val="600"/>
              </a:spcAft>
              <a:buClr>
                <a:schemeClr val="bg1"/>
              </a:buClr>
              <a:buSzPct val="100000"/>
              <a:buFont typeface="Arial" panose="020B0604020202020204" pitchFamily="34" charset="0"/>
              <a:buChar char="•"/>
              <a:defRPr/>
            </a:pPr>
            <a:r>
              <a:rPr lang="en-US" dirty="0">
                <a:solidFill>
                  <a:schemeClr val="bg1"/>
                </a:solidFill>
              </a:rPr>
              <a:t>Prepare Post Dissolution Budget.</a:t>
            </a:r>
          </a:p>
          <a:p>
            <a:pPr marL="849313" lvl="1" indent="-285750">
              <a:spcBef>
                <a:spcPts val="600"/>
              </a:spcBef>
              <a:spcAft>
                <a:spcPts val="600"/>
              </a:spcAft>
              <a:buClr>
                <a:schemeClr val="bg1"/>
              </a:buClr>
              <a:buSzPct val="100000"/>
              <a:buFont typeface="Arial" panose="020B0604020202020204" pitchFamily="34" charset="0"/>
              <a:buChar char="•"/>
              <a:defRPr/>
            </a:pPr>
            <a:r>
              <a:rPr lang="en-US" dirty="0">
                <a:solidFill>
                  <a:schemeClr val="bg1"/>
                </a:solidFill>
              </a:rPr>
              <a:t>Arrange for necessary staffing and equipment.</a:t>
            </a:r>
          </a:p>
          <a:p>
            <a:pPr marL="849313" lvl="1" indent="-285750">
              <a:spcBef>
                <a:spcPts val="600"/>
              </a:spcBef>
              <a:spcAft>
                <a:spcPts val="600"/>
              </a:spcAft>
              <a:buClr>
                <a:schemeClr val="bg1"/>
              </a:buClr>
              <a:buSzPct val="100000"/>
              <a:buFont typeface="Arial" panose="020B0604020202020204" pitchFamily="34" charset="0"/>
              <a:buChar char="•"/>
              <a:defRPr/>
            </a:pPr>
            <a:r>
              <a:rPr lang="en-US" dirty="0">
                <a:solidFill>
                  <a:schemeClr val="bg1"/>
                </a:solidFill>
              </a:rPr>
              <a:t>Create potential special districts such as Water District and Lighting Districts.</a:t>
            </a:r>
          </a:p>
          <a:p>
            <a:pPr marL="393700" indent="-285750">
              <a:spcBef>
                <a:spcPts val="600"/>
              </a:spcBef>
              <a:spcAft>
                <a:spcPts val="600"/>
              </a:spcAft>
              <a:buClr>
                <a:schemeClr val="bg1"/>
              </a:buClr>
              <a:buSzPct val="100000"/>
              <a:buFont typeface="Arial" panose="020B0604020202020204" pitchFamily="34" charset="0"/>
              <a:buChar char="•"/>
              <a:defRPr/>
            </a:pPr>
            <a:r>
              <a:rPr lang="en-US" dirty="0">
                <a:solidFill>
                  <a:schemeClr val="bg1"/>
                </a:solidFill>
              </a:rPr>
              <a:t>Town and Village Continue Coordination to Assure for a Smooth Transition</a:t>
            </a:r>
          </a:p>
          <a:p>
            <a:pPr marL="849313" lvl="1" indent="-285750">
              <a:spcBef>
                <a:spcPts val="600"/>
              </a:spcBef>
              <a:spcAft>
                <a:spcPts val="600"/>
              </a:spcAft>
              <a:buClr>
                <a:schemeClr val="bg1"/>
              </a:buClr>
              <a:buSzPct val="100000"/>
              <a:buFont typeface="Arial" panose="020B0604020202020204" pitchFamily="34" charset="0"/>
              <a:buChar char="•"/>
              <a:defRPr/>
            </a:pPr>
            <a:r>
              <a:rPr lang="en-US" dirty="0">
                <a:solidFill>
                  <a:schemeClr val="bg1"/>
                </a:solidFill>
              </a:rPr>
              <a:t>If necessary, establish Inter-municipal Agreements (IMAs) for the provision of bridge services prior to dissolution.</a:t>
            </a:r>
          </a:p>
          <a:p>
            <a:pPr marL="849313" lvl="1" indent="-285750">
              <a:spcBef>
                <a:spcPts val="600"/>
              </a:spcBef>
              <a:spcAft>
                <a:spcPts val="600"/>
              </a:spcAft>
              <a:buClr>
                <a:schemeClr val="bg1"/>
              </a:buClr>
              <a:buSzPct val="100000"/>
              <a:buFont typeface="Arial" panose="020B0604020202020204" pitchFamily="34" charset="0"/>
              <a:buChar char="•"/>
              <a:defRPr/>
            </a:pPr>
            <a:endParaRPr lang="en-US" dirty="0">
              <a:solidFill>
                <a:schemeClr val="bg1"/>
              </a:solidFill>
            </a:endParaRPr>
          </a:p>
        </p:txBody>
      </p:sp>
    </p:spTree>
    <p:extLst>
      <p:ext uri="{BB962C8B-B14F-4D97-AF65-F5344CB8AC3E}">
        <p14:creationId xmlns:p14="http://schemas.microsoft.com/office/powerpoint/2010/main" val="1141838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Box 1"/>
          <p:cNvSpPr txBox="1">
            <a:spLocks noChangeArrowheads="1"/>
          </p:cNvSpPr>
          <p:nvPr/>
        </p:nvSpPr>
        <p:spPr bwMode="auto">
          <a:xfrm>
            <a:off x="0" y="193675"/>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000" b="1" dirty="0">
                <a:solidFill>
                  <a:srgbClr val="00CCFF"/>
                </a:solidFill>
              </a:rPr>
              <a:t>FUNDING FOR RE-ORGANIZATION</a:t>
            </a:r>
          </a:p>
        </p:txBody>
      </p:sp>
      <p:cxnSp>
        <p:nvCxnSpPr>
          <p:cNvPr id="19" name="Straight Connector 18"/>
          <p:cNvCxnSpPr/>
          <p:nvPr/>
        </p:nvCxnSpPr>
        <p:spPr>
          <a:xfrm>
            <a:off x="0" y="877888"/>
            <a:ext cx="9144000" cy="0"/>
          </a:xfrm>
          <a:prstGeom prst="line">
            <a:avLst/>
          </a:prstGeom>
          <a:ln w="28575">
            <a:solidFill>
              <a:srgbClr val="00B0F0"/>
            </a:solidFill>
          </a:ln>
        </p:spPr>
        <p:style>
          <a:lnRef idx="3">
            <a:schemeClr val="accent1"/>
          </a:lnRef>
          <a:fillRef idx="0">
            <a:schemeClr val="accent1"/>
          </a:fillRef>
          <a:effectRef idx="2">
            <a:schemeClr val="accent1"/>
          </a:effectRef>
          <a:fontRef idx="minor">
            <a:schemeClr val="tx1"/>
          </a:fontRef>
        </p:style>
      </p:cxnSp>
      <p:sp>
        <p:nvSpPr>
          <p:cNvPr id="88068" name="TextBox 6"/>
          <p:cNvSpPr txBox="1">
            <a:spLocks noChangeArrowheads="1"/>
          </p:cNvSpPr>
          <p:nvPr/>
        </p:nvSpPr>
        <p:spPr bwMode="auto">
          <a:xfrm>
            <a:off x="0" y="1179513"/>
            <a:ext cx="914400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Aft>
                <a:spcPts val="600"/>
              </a:spcAft>
            </a:pPr>
            <a:r>
              <a:rPr lang="en-US" altLang="en-US" sz="2200" b="1" dirty="0">
                <a:solidFill>
                  <a:srgbClr val="FFFFFF"/>
                </a:solidFill>
              </a:rPr>
              <a:t>Citizens Re-Organization Empowerment Grant</a:t>
            </a:r>
          </a:p>
          <a:p>
            <a:pPr algn="ctr">
              <a:spcAft>
                <a:spcPts val="600"/>
              </a:spcAft>
            </a:pPr>
            <a:r>
              <a:rPr lang="en-US" altLang="en-US" sz="2200" b="1" dirty="0">
                <a:solidFill>
                  <a:srgbClr val="FFFFFF"/>
                </a:solidFill>
              </a:rPr>
              <a:t>(CREG)</a:t>
            </a:r>
          </a:p>
        </p:txBody>
      </p:sp>
      <p:grpSp>
        <p:nvGrpSpPr>
          <p:cNvPr id="88069" name="Group 2"/>
          <p:cNvGrpSpPr>
            <a:grpSpLocks/>
          </p:cNvGrpSpPr>
          <p:nvPr/>
        </p:nvGrpSpPr>
        <p:grpSpPr bwMode="auto">
          <a:xfrm>
            <a:off x="914400" y="2252663"/>
            <a:ext cx="2852738" cy="2151062"/>
            <a:chOff x="1183339" y="2232212"/>
            <a:chExt cx="2853906" cy="2151529"/>
          </a:xfrm>
        </p:grpSpPr>
        <p:sp>
          <p:nvSpPr>
            <p:cNvPr id="11" name="Rectangle 10"/>
            <p:cNvSpPr/>
            <p:nvPr/>
          </p:nvSpPr>
          <p:spPr bwMode="auto">
            <a:xfrm>
              <a:off x="1183339" y="2232212"/>
              <a:ext cx="2853906" cy="2151529"/>
            </a:xfrm>
            <a:prstGeom prst="rect">
              <a:avLst/>
            </a:prstGeom>
            <a:solidFill>
              <a:srgbClr val="0088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8085" name="TextBox 7"/>
            <p:cNvSpPr txBox="1">
              <a:spLocks noChangeArrowheads="1"/>
            </p:cNvSpPr>
            <p:nvPr/>
          </p:nvSpPr>
          <p:spPr bwMode="auto">
            <a:xfrm>
              <a:off x="1314682" y="2327523"/>
              <a:ext cx="2722562" cy="184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2388">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2284413" indent="1588" defTabSz="912813" eaLnBrk="0" fontAlgn="base" hangingPunct="0">
                <a:spcBef>
                  <a:spcPct val="0"/>
                </a:spcBef>
                <a:spcAft>
                  <a:spcPct val="0"/>
                </a:spcAft>
                <a:defRPr>
                  <a:solidFill>
                    <a:schemeClr val="tx1"/>
                  </a:solidFill>
                  <a:latin typeface="Arial" charset="0"/>
                  <a:cs typeface="Arial" charset="0"/>
                </a:defRPr>
              </a:lvl6pPr>
              <a:lvl7pPr marL="2741613" indent="1588" defTabSz="912813" eaLnBrk="0" fontAlgn="base" hangingPunct="0">
                <a:spcBef>
                  <a:spcPct val="0"/>
                </a:spcBef>
                <a:spcAft>
                  <a:spcPct val="0"/>
                </a:spcAft>
                <a:defRPr>
                  <a:solidFill>
                    <a:schemeClr val="tx1"/>
                  </a:solidFill>
                  <a:latin typeface="Arial" charset="0"/>
                  <a:cs typeface="Arial" charset="0"/>
                </a:defRPr>
              </a:lvl7pPr>
              <a:lvl8pPr marL="3198813" indent="1588" defTabSz="912813" eaLnBrk="0" fontAlgn="base" hangingPunct="0">
                <a:spcBef>
                  <a:spcPct val="0"/>
                </a:spcBef>
                <a:spcAft>
                  <a:spcPct val="0"/>
                </a:spcAft>
                <a:defRPr>
                  <a:solidFill>
                    <a:schemeClr val="tx1"/>
                  </a:solidFill>
                  <a:latin typeface="Arial" charset="0"/>
                  <a:cs typeface="Arial" charset="0"/>
                </a:defRPr>
              </a:lvl8pPr>
              <a:lvl9pPr marL="3656013" indent="1588" defTabSz="912813" eaLnBrk="0" fontAlgn="base" hangingPunct="0">
                <a:spcBef>
                  <a:spcPct val="0"/>
                </a:spcBef>
                <a:spcAft>
                  <a:spcPct val="0"/>
                </a:spcAft>
                <a:defRPr>
                  <a:solidFill>
                    <a:schemeClr val="tx1"/>
                  </a:solidFill>
                  <a:latin typeface="Arial" charset="0"/>
                  <a:cs typeface="Arial" charset="0"/>
                </a:defRPr>
              </a:lvl9pPr>
            </a:lstStyle>
            <a:p>
              <a:pPr>
                <a:spcAft>
                  <a:spcPts val="600"/>
                </a:spcAft>
              </a:pPr>
              <a:r>
                <a:rPr lang="en-US" altLang="en-US" b="1" dirty="0"/>
                <a:t>REORGANIZATION  PLANNING</a:t>
              </a:r>
            </a:p>
            <a:p>
              <a:pPr>
                <a:spcAft>
                  <a:spcPts val="600"/>
                </a:spcAft>
              </a:pPr>
              <a:r>
                <a:rPr lang="en-US" altLang="en-US" sz="2000" b="1" dirty="0">
                  <a:solidFill>
                    <a:schemeClr val="bg1"/>
                  </a:solidFill>
                </a:rPr>
                <a:t>Up to $50,000 </a:t>
              </a:r>
            </a:p>
            <a:p>
              <a:pPr>
                <a:spcAft>
                  <a:spcPts val="600"/>
                </a:spcAft>
              </a:pPr>
              <a:r>
                <a:rPr lang="en-US" altLang="en-US" sz="1600" dirty="0">
                  <a:solidFill>
                    <a:schemeClr val="bg1"/>
                  </a:solidFill>
                </a:rPr>
                <a:t>Funds expedited assistance to develop an interim dissolution study.</a:t>
              </a:r>
            </a:p>
          </p:txBody>
        </p:sp>
        <p:sp>
          <p:nvSpPr>
            <p:cNvPr id="14" name="Oval 13"/>
            <p:cNvSpPr/>
            <p:nvPr/>
          </p:nvSpPr>
          <p:spPr bwMode="auto">
            <a:xfrm>
              <a:off x="3182920" y="2688585"/>
              <a:ext cx="745355" cy="730448"/>
            </a:xfrm>
            <a:prstGeom prst="ellipse">
              <a:avLst/>
            </a:prstGeom>
            <a:blipFill dpi="0" rotWithShape="1">
              <a:blip r:embed="rId2"/>
              <a:srcRect/>
              <a:stretch>
                <a:fillRect l="-3571" t="-4664" r="-3571" b="-466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88070" name="Group 1"/>
          <p:cNvGrpSpPr>
            <a:grpSpLocks/>
          </p:cNvGrpSpPr>
          <p:nvPr/>
        </p:nvGrpSpPr>
        <p:grpSpPr bwMode="auto">
          <a:xfrm>
            <a:off x="4048125" y="2232025"/>
            <a:ext cx="4181475" cy="2151063"/>
            <a:chOff x="4329954" y="2232211"/>
            <a:chExt cx="4182035" cy="2151529"/>
          </a:xfrm>
        </p:grpSpPr>
        <p:sp>
          <p:nvSpPr>
            <p:cNvPr id="13" name="Rectangle 12"/>
            <p:cNvSpPr/>
            <p:nvPr/>
          </p:nvSpPr>
          <p:spPr bwMode="auto">
            <a:xfrm>
              <a:off x="4329954" y="2232211"/>
              <a:ext cx="4182035" cy="2151529"/>
            </a:xfrm>
            <a:prstGeom prst="rect">
              <a:avLst/>
            </a:prstGeom>
            <a:solidFill>
              <a:srgbClr val="0088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8080" name="TextBox 7"/>
            <p:cNvSpPr txBox="1">
              <a:spLocks noChangeArrowheads="1"/>
            </p:cNvSpPr>
            <p:nvPr/>
          </p:nvSpPr>
          <p:spPr bwMode="auto">
            <a:xfrm>
              <a:off x="4533015" y="2327523"/>
              <a:ext cx="3847668" cy="184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2388">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2284413" indent="1588" defTabSz="912813" eaLnBrk="0" fontAlgn="base" hangingPunct="0">
                <a:spcBef>
                  <a:spcPct val="0"/>
                </a:spcBef>
                <a:spcAft>
                  <a:spcPct val="0"/>
                </a:spcAft>
                <a:defRPr>
                  <a:solidFill>
                    <a:schemeClr val="tx1"/>
                  </a:solidFill>
                  <a:latin typeface="Arial" charset="0"/>
                  <a:cs typeface="Arial" charset="0"/>
                </a:defRPr>
              </a:lvl6pPr>
              <a:lvl7pPr marL="2741613" indent="1588" defTabSz="912813" eaLnBrk="0" fontAlgn="base" hangingPunct="0">
                <a:spcBef>
                  <a:spcPct val="0"/>
                </a:spcBef>
                <a:spcAft>
                  <a:spcPct val="0"/>
                </a:spcAft>
                <a:defRPr>
                  <a:solidFill>
                    <a:schemeClr val="tx1"/>
                  </a:solidFill>
                  <a:latin typeface="Arial" charset="0"/>
                  <a:cs typeface="Arial" charset="0"/>
                </a:defRPr>
              </a:lvl7pPr>
              <a:lvl8pPr marL="3198813" indent="1588" defTabSz="912813" eaLnBrk="0" fontAlgn="base" hangingPunct="0">
                <a:spcBef>
                  <a:spcPct val="0"/>
                </a:spcBef>
                <a:spcAft>
                  <a:spcPct val="0"/>
                </a:spcAft>
                <a:defRPr>
                  <a:solidFill>
                    <a:schemeClr val="tx1"/>
                  </a:solidFill>
                  <a:latin typeface="Arial" charset="0"/>
                  <a:cs typeface="Arial" charset="0"/>
                </a:defRPr>
              </a:lvl8pPr>
              <a:lvl9pPr marL="3656013" indent="1588" defTabSz="912813" eaLnBrk="0" fontAlgn="base" hangingPunct="0">
                <a:spcBef>
                  <a:spcPct val="0"/>
                </a:spcBef>
                <a:spcAft>
                  <a:spcPct val="0"/>
                </a:spcAft>
                <a:defRPr>
                  <a:solidFill>
                    <a:schemeClr val="tx1"/>
                  </a:solidFill>
                  <a:latin typeface="Arial" charset="0"/>
                  <a:cs typeface="Arial" charset="0"/>
                </a:defRPr>
              </a:lvl9pPr>
            </a:lstStyle>
            <a:p>
              <a:pPr>
                <a:spcAft>
                  <a:spcPts val="600"/>
                </a:spcAft>
              </a:pPr>
              <a:r>
                <a:rPr lang="en-US" altLang="en-US" b="1" dirty="0"/>
                <a:t>REORGANIZATION IMPLEMENTATION</a:t>
              </a:r>
            </a:p>
            <a:p>
              <a:pPr>
                <a:spcAft>
                  <a:spcPts val="600"/>
                </a:spcAft>
              </a:pPr>
              <a:r>
                <a:rPr lang="en-US" altLang="en-US" sz="2000" b="1" dirty="0">
                  <a:solidFill>
                    <a:schemeClr val="bg1"/>
                  </a:solidFill>
                </a:rPr>
                <a:t>Up to $50,000 </a:t>
              </a:r>
              <a:endParaRPr lang="en-US" altLang="en-US" b="1" dirty="0">
                <a:solidFill>
                  <a:schemeClr val="bg1"/>
                </a:solidFill>
              </a:endParaRPr>
            </a:p>
            <a:p>
              <a:pPr>
                <a:spcAft>
                  <a:spcPts val="600"/>
                </a:spcAft>
              </a:pPr>
              <a:r>
                <a:rPr lang="en-US" altLang="en-US" sz="1600" dirty="0">
                  <a:solidFill>
                    <a:schemeClr val="bg1"/>
                  </a:solidFill>
                </a:rPr>
                <a:t>Funds to both Town and Village </a:t>
              </a:r>
              <a:br>
                <a:rPr lang="en-US" altLang="en-US" sz="1600" dirty="0">
                  <a:solidFill>
                    <a:schemeClr val="bg1"/>
                  </a:solidFill>
                </a:rPr>
              </a:br>
              <a:r>
                <a:rPr lang="en-US" altLang="en-US" sz="1600" dirty="0">
                  <a:solidFill>
                    <a:schemeClr val="bg1"/>
                  </a:solidFill>
                </a:rPr>
                <a:t>to facilitate transition and implementation.</a:t>
              </a:r>
            </a:p>
          </p:txBody>
        </p:sp>
        <p:sp>
          <p:nvSpPr>
            <p:cNvPr id="15" name="Oval 14"/>
            <p:cNvSpPr/>
            <p:nvPr/>
          </p:nvSpPr>
          <p:spPr bwMode="auto">
            <a:xfrm>
              <a:off x="7497692" y="2475857"/>
              <a:ext cx="745355" cy="730448"/>
            </a:xfrm>
            <a:prstGeom prst="ellipse">
              <a:avLst/>
            </a:prstGeom>
            <a:blipFill dpi="0" rotWithShape="1">
              <a:blip r:embed="rId2"/>
              <a:srcRect/>
              <a:stretch>
                <a:fillRect l="-3571" t="-4664" r="-3571" b="-466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88071" name="Group 4"/>
          <p:cNvGrpSpPr>
            <a:grpSpLocks/>
          </p:cNvGrpSpPr>
          <p:nvPr/>
        </p:nvGrpSpPr>
        <p:grpSpPr bwMode="auto">
          <a:xfrm rot="-605022">
            <a:off x="935038" y="4338638"/>
            <a:ext cx="2722562" cy="1001712"/>
            <a:chOff x="1800131" y="4551258"/>
            <a:chExt cx="2722562" cy="1001561"/>
          </a:xfrm>
        </p:grpSpPr>
        <p:sp>
          <p:nvSpPr>
            <p:cNvPr id="88077" name="TextBox 7"/>
            <p:cNvSpPr txBox="1">
              <a:spLocks noChangeArrowheads="1"/>
            </p:cNvSpPr>
            <p:nvPr/>
          </p:nvSpPr>
          <p:spPr bwMode="auto">
            <a:xfrm>
              <a:off x="1800131" y="4632820"/>
              <a:ext cx="2722562" cy="830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2388">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2284413" indent="1588" defTabSz="912813" eaLnBrk="0" fontAlgn="base" hangingPunct="0">
                <a:spcBef>
                  <a:spcPct val="0"/>
                </a:spcBef>
                <a:spcAft>
                  <a:spcPct val="0"/>
                </a:spcAft>
                <a:defRPr>
                  <a:solidFill>
                    <a:schemeClr val="tx1"/>
                  </a:solidFill>
                  <a:latin typeface="Arial" charset="0"/>
                  <a:cs typeface="Arial" charset="0"/>
                </a:defRPr>
              </a:lvl6pPr>
              <a:lvl7pPr marL="2741613" indent="1588" defTabSz="912813" eaLnBrk="0" fontAlgn="base" hangingPunct="0">
                <a:spcBef>
                  <a:spcPct val="0"/>
                </a:spcBef>
                <a:spcAft>
                  <a:spcPct val="0"/>
                </a:spcAft>
                <a:defRPr>
                  <a:solidFill>
                    <a:schemeClr val="tx1"/>
                  </a:solidFill>
                  <a:latin typeface="Arial" charset="0"/>
                  <a:cs typeface="Arial" charset="0"/>
                </a:defRPr>
              </a:lvl7pPr>
              <a:lvl8pPr marL="3198813" indent="1588" defTabSz="912813" eaLnBrk="0" fontAlgn="base" hangingPunct="0">
                <a:spcBef>
                  <a:spcPct val="0"/>
                </a:spcBef>
                <a:spcAft>
                  <a:spcPct val="0"/>
                </a:spcAft>
                <a:defRPr>
                  <a:solidFill>
                    <a:schemeClr val="tx1"/>
                  </a:solidFill>
                  <a:latin typeface="Arial" charset="0"/>
                  <a:cs typeface="Arial" charset="0"/>
                </a:defRPr>
              </a:lvl8pPr>
              <a:lvl9pPr marL="3656013" indent="1588" defTabSz="912813" eaLnBrk="0" fontAlgn="base" hangingPunct="0">
                <a:spcBef>
                  <a:spcPct val="0"/>
                </a:spcBef>
                <a:spcAft>
                  <a:spcPct val="0"/>
                </a:spcAft>
                <a:defRPr>
                  <a:solidFill>
                    <a:schemeClr val="tx1"/>
                  </a:solidFill>
                  <a:latin typeface="Arial" charset="0"/>
                  <a:cs typeface="Arial" charset="0"/>
                </a:defRPr>
              </a:lvl9pPr>
            </a:lstStyle>
            <a:p>
              <a:pPr algn="ctr"/>
              <a:r>
                <a:rPr lang="en-US" altLang="en-US" sz="2400" b="1" dirty="0">
                  <a:solidFill>
                    <a:srgbClr val="00B0F0"/>
                  </a:solidFill>
                  <a:latin typeface="Stencil" pitchFamily="82" charset="0"/>
                </a:rPr>
                <a:t> SUBMIT                 APPLICATION</a:t>
              </a:r>
            </a:p>
          </p:txBody>
        </p:sp>
        <p:sp>
          <p:nvSpPr>
            <p:cNvPr id="4" name="Rounded Rectangle 3"/>
            <p:cNvSpPr/>
            <p:nvPr/>
          </p:nvSpPr>
          <p:spPr>
            <a:xfrm>
              <a:off x="2068086" y="4544972"/>
              <a:ext cx="2206625" cy="1001562"/>
            </a:xfrm>
            <a:prstGeom prst="roundRect">
              <a:avLst/>
            </a:prstGeom>
            <a:noFill/>
            <a:ln>
              <a:solidFill>
                <a:srgbClr val="43CE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88072" name="Group 22"/>
          <p:cNvGrpSpPr>
            <a:grpSpLocks/>
          </p:cNvGrpSpPr>
          <p:nvPr/>
        </p:nvGrpSpPr>
        <p:grpSpPr bwMode="auto">
          <a:xfrm rot="-605022">
            <a:off x="4654550" y="4324350"/>
            <a:ext cx="3086100" cy="1001713"/>
            <a:chOff x="1800131" y="4568205"/>
            <a:chExt cx="2722562" cy="1001561"/>
          </a:xfrm>
        </p:grpSpPr>
        <p:sp>
          <p:nvSpPr>
            <p:cNvPr id="88075" name="TextBox 7"/>
            <p:cNvSpPr txBox="1">
              <a:spLocks noChangeArrowheads="1"/>
            </p:cNvSpPr>
            <p:nvPr/>
          </p:nvSpPr>
          <p:spPr bwMode="auto">
            <a:xfrm>
              <a:off x="1800131" y="4632819"/>
              <a:ext cx="2722562" cy="83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2388">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2284413" indent="1588" defTabSz="912813" eaLnBrk="0" fontAlgn="base" hangingPunct="0">
                <a:spcBef>
                  <a:spcPct val="0"/>
                </a:spcBef>
                <a:spcAft>
                  <a:spcPct val="0"/>
                </a:spcAft>
                <a:defRPr>
                  <a:solidFill>
                    <a:schemeClr val="tx1"/>
                  </a:solidFill>
                  <a:latin typeface="Arial" charset="0"/>
                  <a:cs typeface="Arial" charset="0"/>
                </a:defRPr>
              </a:lvl6pPr>
              <a:lvl7pPr marL="2741613" indent="1588" defTabSz="912813" eaLnBrk="0" fontAlgn="base" hangingPunct="0">
                <a:spcBef>
                  <a:spcPct val="0"/>
                </a:spcBef>
                <a:spcAft>
                  <a:spcPct val="0"/>
                </a:spcAft>
                <a:defRPr>
                  <a:solidFill>
                    <a:schemeClr val="tx1"/>
                  </a:solidFill>
                  <a:latin typeface="Arial" charset="0"/>
                  <a:cs typeface="Arial" charset="0"/>
                </a:defRPr>
              </a:lvl7pPr>
              <a:lvl8pPr marL="3198813" indent="1588" defTabSz="912813" eaLnBrk="0" fontAlgn="base" hangingPunct="0">
                <a:spcBef>
                  <a:spcPct val="0"/>
                </a:spcBef>
                <a:spcAft>
                  <a:spcPct val="0"/>
                </a:spcAft>
                <a:defRPr>
                  <a:solidFill>
                    <a:schemeClr val="tx1"/>
                  </a:solidFill>
                  <a:latin typeface="Arial" charset="0"/>
                  <a:cs typeface="Arial" charset="0"/>
                </a:defRPr>
              </a:lvl8pPr>
              <a:lvl9pPr marL="3656013" indent="1588" defTabSz="912813" eaLnBrk="0" fontAlgn="base" hangingPunct="0">
                <a:spcBef>
                  <a:spcPct val="0"/>
                </a:spcBef>
                <a:spcAft>
                  <a:spcPct val="0"/>
                </a:spcAft>
                <a:defRPr>
                  <a:solidFill>
                    <a:schemeClr val="tx1"/>
                  </a:solidFill>
                  <a:latin typeface="Arial" charset="0"/>
                  <a:cs typeface="Arial" charset="0"/>
                </a:defRPr>
              </a:lvl9pPr>
            </a:lstStyle>
            <a:p>
              <a:pPr algn="ctr"/>
              <a:r>
                <a:rPr lang="en-US" altLang="en-US" sz="2400" b="1" dirty="0">
                  <a:solidFill>
                    <a:srgbClr val="00B0F0"/>
                  </a:solidFill>
                  <a:latin typeface="Stencil" pitchFamily="82" charset="0"/>
                </a:rPr>
                <a:t>If  ELECT TO</a:t>
              </a:r>
              <a:br>
                <a:rPr lang="en-US" altLang="en-US" sz="2400" b="1" dirty="0">
                  <a:solidFill>
                    <a:srgbClr val="00B0F0"/>
                  </a:solidFill>
                  <a:latin typeface="Stencil" pitchFamily="82" charset="0"/>
                </a:rPr>
              </a:br>
              <a:r>
                <a:rPr lang="en-US" altLang="en-US" sz="2400" b="1" dirty="0">
                  <a:solidFill>
                    <a:srgbClr val="00B0F0"/>
                  </a:solidFill>
                  <a:latin typeface="Stencil" pitchFamily="82" charset="0"/>
                </a:rPr>
                <a:t>RE-ORGANIZE</a:t>
              </a:r>
            </a:p>
          </p:txBody>
        </p:sp>
        <p:sp>
          <p:nvSpPr>
            <p:cNvPr id="25" name="Rounded Rectangle 24"/>
            <p:cNvSpPr/>
            <p:nvPr/>
          </p:nvSpPr>
          <p:spPr>
            <a:xfrm>
              <a:off x="2067664" y="4537023"/>
              <a:ext cx="2294011" cy="1001561"/>
            </a:xfrm>
            <a:prstGeom prst="roundRect">
              <a:avLst/>
            </a:prstGeom>
            <a:noFill/>
            <a:ln>
              <a:solidFill>
                <a:srgbClr val="43CE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21" name="Rectangle 20"/>
          <p:cNvSpPr/>
          <p:nvPr/>
        </p:nvSpPr>
        <p:spPr bwMode="auto">
          <a:xfrm>
            <a:off x="0" y="5772150"/>
            <a:ext cx="9144000" cy="1085850"/>
          </a:xfrm>
          <a:prstGeom prst="rect">
            <a:avLst/>
          </a:prstGeom>
          <a:solidFill>
            <a:srgbClr val="0054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88074"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5725" y="5824538"/>
            <a:ext cx="19843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3"/>
          <p:cNvSpPr>
            <a:spLocks noGrp="1"/>
          </p:cNvSpPr>
          <p:nvPr>
            <p:ph type="ctrTitle"/>
          </p:nvPr>
        </p:nvSpPr>
        <p:spPr>
          <a:xfrm>
            <a:off x="-74613" y="3238500"/>
            <a:ext cx="9144001" cy="1470025"/>
          </a:xfrm>
        </p:spPr>
        <p:txBody>
          <a:bodyPr/>
          <a:lstStyle/>
          <a:p>
            <a:r>
              <a:rPr lang="en-US" altLang="en-US" sz="6500" i="1" dirty="0">
                <a:latin typeface="Arial" charset="0"/>
                <a:cs typeface="Arial" charset="0"/>
              </a:rPr>
              <a:t>Thank you!</a:t>
            </a:r>
          </a:p>
        </p:txBody>
      </p:sp>
      <p:pic>
        <p:nvPicPr>
          <p:cNvPr id="89091" name="Picture 12" descr="Laberge_Official Color_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1275" y="793750"/>
            <a:ext cx="3832225"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extBox 1"/>
          <p:cNvSpPr txBox="1">
            <a:spLocks noChangeArrowheads="1"/>
          </p:cNvSpPr>
          <p:nvPr/>
        </p:nvSpPr>
        <p:spPr bwMode="auto">
          <a:xfrm>
            <a:off x="0" y="5018088"/>
            <a:ext cx="9144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2700"/>
              </a:lnSpc>
            </a:pPr>
            <a:r>
              <a:rPr lang="en-US" altLang="en-US" sz="2000" dirty="0">
                <a:solidFill>
                  <a:srgbClr val="00CCFF"/>
                </a:solidFill>
              </a:rPr>
              <a:t>WE LOOK FORWARD TO</a:t>
            </a:r>
          </a:p>
          <a:p>
            <a:pPr algn="ctr">
              <a:lnSpc>
                <a:spcPts val="2700"/>
              </a:lnSpc>
            </a:pPr>
            <a:r>
              <a:rPr lang="en-US" altLang="en-US" sz="2000" dirty="0">
                <a:solidFill>
                  <a:srgbClr val="00CCFF"/>
                </a:solidFill>
              </a:rPr>
              <a:t>PARTNERING WITH YOU</a:t>
            </a:r>
          </a:p>
          <a:p>
            <a:pPr algn="ctr">
              <a:lnSpc>
                <a:spcPts val="2700"/>
              </a:lnSpc>
            </a:pPr>
            <a:r>
              <a:rPr lang="en-US" altLang="en-US" sz="2000" dirty="0">
                <a:solidFill>
                  <a:srgbClr val="00CCFF"/>
                </a:solidFill>
              </a:rPr>
              <a:t>ON THIS IMPORTANT ENDEAVOR</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1"/>
            <a:ext cx="8991600" cy="4343399"/>
          </a:xfrm>
          <a:ln>
            <a:round/>
            <a:headEnd/>
            <a:tailEnd/>
          </a:ln>
        </p:spPr>
        <p:txBody>
          <a:bodyPr numCol="3"/>
          <a:lstStyle/>
          <a:p>
            <a:pPr marL="0" indent="0">
              <a:spcAft>
                <a:spcPts val="0"/>
              </a:spcAft>
              <a:buFontTx/>
              <a:buNone/>
              <a:defRPr/>
            </a:pPr>
            <a:r>
              <a:rPr lang="en-US" sz="1400" b="1" dirty="0">
                <a:solidFill>
                  <a:schemeClr val="bg1"/>
                </a:solidFill>
              </a:rPr>
              <a:t>Roxbury - 1900</a:t>
            </a:r>
            <a:br>
              <a:rPr lang="en-US" sz="1400" b="1" dirty="0">
                <a:solidFill>
                  <a:schemeClr val="bg1"/>
                </a:solidFill>
              </a:rPr>
            </a:br>
            <a:r>
              <a:rPr lang="en-US" sz="1400" b="1" dirty="0">
                <a:solidFill>
                  <a:schemeClr val="tx1">
                    <a:lumMod val="95000"/>
                  </a:schemeClr>
                </a:solidFill>
              </a:rPr>
              <a:t>Prattsville - 1900</a:t>
            </a:r>
            <a:br>
              <a:rPr lang="en-US" sz="1400" b="1" dirty="0">
                <a:solidFill>
                  <a:schemeClr val="tx1">
                    <a:lumMod val="95000"/>
                  </a:schemeClr>
                </a:solidFill>
              </a:rPr>
            </a:br>
            <a:r>
              <a:rPr lang="en-US" sz="1400" b="1" dirty="0">
                <a:solidFill>
                  <a:schemeClr val="tx1">
                    <a:lumMod val="95000"/>
                  </a:schemeClr>
                </a:solidFill>
              </a:rPr>
              <a:t>Rifton - 1919</a:t>
            </a:r>
            <a:br>
              <a:rPr lang="en-US" sz="1400" b="1" dirty="0">
                <a:solidFill>
                  <a:schemeClr val="tx1">
                    <a:lumMod val="95000"/>
                  </a:schemeClr>
                </a:solidFill>
              </a:rPr>
            </a:br>
            <a:r>
              <a:rPr lang="en-US" sz="1400" b="1" dirty="0">
                <a:solidFill>
                  <a:schemeClr val="tx1">
                    <a:lumMod val="95000"/>
                  </a:schemeClr>
                </a:solidFill>
              </a:rPr>
              <a:t>LaFargeville - 1922</a:t>
            </a:r>
            <a:br>
              <a:rPr lang="en-US" sz="1400" b="1" dirty="0">
                <a:solidFill>
                  <a:schemeClr val="tx1">
                    <a:lumMod val="95000"/>
                  </a:schemeClr>
                </a:solidFill>
              </a:rPr>
            </a:br>
            <a:r>
              <a:rPr lang="en-US" sz="1400" b="1" dirty="0">
                <a:solidFill>
                  <a:schemeClr val="tx1">
                    <a:lumMod val="95000"/>
                  </a:schemeClr>
                </a:solidFill>
              </a:rPr>
              <a:t>Brookfield - 1923</a:t>
            </a:r>
            <a:br>
              <a:rPr lang="en-US" sz="1400" b="1" dirty="0">
                <a:solidFill>
                  <a:schemeClr val="tx1">
                    <a:lumMod val="95000"/>
                  </a:schemeClr>
                </a:solidFill>
              </a:rPr>
            </a:br>
            <a:r>
              <a:rPr lang="en-US" sz="1400" b="1" dirty="0">
                <a:solidFill>
                  <a:schemeClr val="tx1">
                    <a:lumMod val="95000"/>
                  </a:schemeClr>
                </a:solidFill>
              </a:rPr>
              <a:t>Oramel - 1925</a:t>
            </a:r>
            <a:br>
              <a:rPr lang="en-US" sz="1400" b="1" dirty="0">
                <a:solidFill>
                  <a:schemeClr val="tx1">
                    <a:lumMod val="95000"/>
                  </a:schemeClr>
                </a:solidFill>
              </a:rPr>
            </a:br>
            <a:r>
              <a:rPr lang="en-US" sz="1400" b="1" dirty="0">
                <a:solidFill>
                  <a:schemeClr val="tx1">
                    <a:lumMod val="95000"/>
                  </a:schemeClr>
                </a:solidFill>
              </a:rPr>
              <a:t>Newfield - 1926</a:t>
            </a:r>
            <a:br>
              <a:rPr lang="en-US" sz="1400" b="1" dirty="0">
                <a:solidFill>
                  <a:schemeClr val="tx1">
                    <a:lumMod val="95000"/>
                  </a:schemeClr>
                </a:solidFill>
              </a:rPr>
            </a:br>
            <a:r>
              <a:rPr lang="en-US" sz="1400" b="1" dirty="0">
                <a:solidFill>
                  <a:schemeClr val="tx1">
                    <a:lumMod val="95000"/>
                  </a:schemeClr>
                </a:solidFill>
              </a:rPr>
              <a:t>Pleasant Valley - 1926</a:t>
            </a:r>
            <a:br>
              <a:rPr lang="en-US" sz="1400" b="1" dirty="0">
                <a:solidFill>
                  <a:schemeClr val="tx1">
                    <a:lumMod val="95000"/>
                  </a:schemeClr>
                </a:solidFill>
              </a:rPr>
            </a:br>
            <a:r>
              <a:rPr lang="en-US" sz="1400" b="1" dirty="0">
                <a:solidFill>
                  <a:schemeClr val="tx1">
                    <a:lumMod val="95000"/>
                  </a:schemeClr>
                </a:solidFill>
              </a:rPr>
              <a:t>Marlborough - 1928</a:t>
            </a:r>
            <a:br>
              <a:rPr lang="en-US" sz="1400" b="1" dirty="0">
                <a:solidFill>
                  <a:schemeClr val="tx1">
                    <a:lumMod val="95000"/>
                  </a:schemeClr>
                </a:solidFill>
              </a:rPr>
            </a:br>
            <a:r>
              <a:rPr lang="en-US" sz="1400" b="1" dirty="0">
                <a:solidFill>
                  <a:schemeClr val="tx1">
                    <a:lumMod val="95000"/>
                  </a:schemeClr>
                </a:solidFill>
              </a:rPr>
              <a:t>Northville - 1930</a:t>
            </a:r>
            <a:br>
              <a:rPr lang="en-US" sz="1400" b="1" dirty="0">
                <a:solidFill>
                  <a:schemeClr val="tx1">
                    <a:lumMod val="95000"/>
                  </a:schemeClr>
                </a:solidFill>
              </a:rPr>
            </a:br>
            <a:r>
              <a:rPr lang="en-US" sz="1400" b="1" dirty="0">
                <a:solidFill>
                  <a:schemeClr val="tx1">
                    <a:lumMod val="95000"/>
                  </a:schemeClr>
                </a:solidFill>
              </a:rPr>
              <a:t>Old Forge - 1933</a:t>
            </a:r>
            <a:br>
              <a:rPr lang="en-US" sz="1400" b="1" dirty="0">
                <a:solidFill>
                  <a:schemeClr val="tx1">
                    <a:lumMod val="95000"/>
                  </a:schemeClr>
                </a:solidFill>
              </a:rPr>
            </a:br>
            <a:r>
              <a:rPr lang="en-US" sz="1400" b="1" dirty="0">
                <a:solidFill>
                  <a:schemeClr val="tx1">
                    <a:lumMod val="95000"/>
                  </a:schemeClr>
                </a:solidFill>
              </a:rPr>
              <a:t>Forestport - 1938</a:t>
            </a:r>
            <a:br>
              <a:rPr lang="en-US" sz="1400" b="1" dirty="0">
                <a:solidFill>
                  <a:schemeClr val="tx1">
                    <a:lumMod val="95000"/>
                  </a:schemeClr>
                </a:solidFill>
              </a:rPr>
            </a:br>
            <a:r>
              <a:rPr lang="en-US" sz="1400" b="1" dirty="0">
                <a:solidFill>
                  <a:schemeClr val="tx1">
                    <a:lumMod val="95000"/>
                  </a:schemeClr>
                </a:solidFill>
              </a:rPr>
              <a:t>North Bangor - 1939</a:t>
            </a:r>
            <a:br>
              <a:rPr lang="en-US" sz="1400" b="1" dirty="0">
                <a:solidFill>
                  <a:schemeClr val="tx1">
                    <a:lumMod val="95000"/>
                  </a:schemeClr>
                </a:solidFill>
              </a:rPr>
            </a:br>
            <a:r>
              <a:rPr lang="en-US" sz="1400" b="1" dirty="0">
                <a:solidFill>
                  <a:schemeClr val="tx1">
                    <a:lumMod val="95000"/>
                  </a:schemeClr>
                </a:solidFill>
              </a:rPr>
              <a:t>The Landing - 1939</a:t>
            </a:r>
            <a:br>
              <a:rPr lang="en-US" sz="1400" b="1" dirty="0">
                <a:solidFill>
                  <a:schemeClr val="tx1">
                    <a:lumMod val="95000"/>
                  </a:schemeClr>
                </a:solidFill>
              </a:rPr>
            </a:br>
            <a:r>
              <a:rPr lang="en-US" sz="1400" b="1" dirty="0">
                <a:solidFill>
                  <a:schemeClr val="tx1">
                    <a:lumMod val="95000"/>
                  </a:schemeClr>
                </a:solidFill>
              </a:rPr>
              <a:t>Downsville - 1950</a:t>
            </a:r>
            <a:br>
              <a:rPr lang="en-US" sz="1400" b="1" dirty="0">
                <a:solidFill>
                  <a:schemeClr val="tx1">
                    <a:lumMod val="95000"/>
                  </a:schemeClr>
                </a:solidFill>
              </a:rPr>
            </a:br>
            <a:r>
              <a:rPr lang="en-US" sz="1400" b="1" dirty="0">
                <a:solidFill>
                  <a:schemeClr val="tx1">
                    <a:lumMod val="95000"/>
                  </a:schemeClr>
                </a:solidFill>
              </a:rPr>
              <a:t>Amchir - 1968</a:t>
            </a:r>
            <a:br>
              <a:rPr lang="en-US" sz="1400" b="1" dirty="0">
                <a:solidFill>
                  <a:schemeClr val="tx1">
                    <a:lumMod val="95000"/>
                  </a:schemeClr>
                </a:solidFill>
              </a:rPr>
            </a:br>
            <a:r>
              <a:rPr lang="en-US" sz="1400" b="1" dirty="0">
                <a:solidFill>
                  <a:schemeClr val="tx1">
                    <a:lumMod val="95000"/>
                  </a:schemeClr>
                </a:solidFill>
              </a:rPr>
              <a:t>Prattsburg - 1972</a:t>
            </a:r>
            <a:br>
              <a:rPr lang="en-US" sz="1400" b="1" dirty="0">
                <a:solidFill>
                  <a:schemeClr val="tx1">
                    <a:lumMod val="95000"/>
                  </a:schemeClr>
                </a:solidFill>
              </a:rPr>
            </a:br>
            <a:r>
              <a:rPr lang="en-US" sz="1400" b="1" dirty="0">
                <a:solidFill>
                  <a:schemeClr val="tx1">
                    <a:lumMod val="95000"/>
                  </a:schemeClr>
                </a:solidFill>
              </a:rPr>
              <a:t>Pelham - 1975</a:t>
            </a:r>
            <a:br>
              <a:rPr lang="en-US" sz="1400" b="1" dirty="0">
                <a:solidFill>
                  <a:schemeClr val="tx1">
                    <a:lumMod val="95000"/>
                  </a:schemeClr>
                </a:solidFill>
              </a:rPr>
            </a:br>
            <a:r>
              <a:rPr lang="en-US" sz="1400" b="1" dirty="0">
                <a:solidFill>
                  <a:schemeClr val="tx1">
                    <a:lumMod val="95000"/>
                  </a:schemeClr>
                </a:solidFill>
              </a:rPr>
              <a:t>N. Pelham - 1975</a:t>
            </a:r>
            <a:br>
              <a:rPr lang="en-US" sz="1400" b="1" dirty="0">
                <a:solidFill>
                  <a:schemeClr val="tx1">
                    <a:lumMod val="95000"/>
                  </a:schemeClr>
                </a:solidFill>
              </a:rPr>
            </a:br>
            <a:r>
              <a:rPr lang="en-US" sz="1400" b="1" dirty="0">
                <a:solidFill>
                  <a:schemeClr val="tx1">
                    <a:lumMod val="95000"/>
                  </a:schemeClr>
                </a:solidFill>
              </a:rPr>
              <a:t>Fort Covington- 1976</a:t>
            </a:r>
            <a:br>
              <a:rPr lang="en-US" sz="1400" b="1" dirty="0">
                <a:solidFill>
                  <a:schemeClr val="tx1">
                    <a:lumMod val="95000"/>
                  </a:schemeClr>
                </a:solidFill>
              </a:rPr>
            </a:br>
            <a:r>
              <a:rPr lang="en-US" sz="1400" b="1" dirty="0">
                <a:solidFill>
                  <a:schemeClr val="tx1">
                    <a:lumMod val="95000"/>
                  </a:schemeClr>
                </a:solidFill>
              </a:rPr>
              <a:t>Friendship - 1977</a:t>
            </a:r>
            <a:br>
              <a:rPr lang="en-US" sz="1400" b="1" dirty="0">
                <a:solidFill>
                  <a:schemeClr val="tx1">
                    <a:lumMod val="95000"/>
                  </a:schemeClr>
                </a:solidFill>
              </a:rPr>
            </a:br>
            <a:r>
              <a:rPr lang="en-US" sz="1400" b="1" dirty="0">
                <a:solidFill>
                  <a:schemeClr val="tx1">
                    <a:lumMod val="95000"/>
                  </a:schemeClr>
                </a:solidFill>
              </a:rPr>
              <a:t>Belleville - 1979</a:t>
            </a:r>
            <a:br>
              <a:rPr lang="en-US" sz="1400" b="1" dirty="0">
                <a:solidFill>
                  <a:schemeClr val="tx1">
                    <a:lumMod val="95000"/>
                  </a:schemeClr>
                </a:solidFill>
              </a:rPr>
            </a:br>
            <a:r>
              <a:rPr lang="en-US" sz="1400" b="1" dirty="0">
                <a:solidFill>
                  <a:schemeClr val="tx1">
                    <a:lumMod val="95000"/>
                  </a:schemeClr>
                </a:solidFill>
              </a:rPr>
              <a:t>Rosendale - 1979</a:t>
            </a:r>
            <a:br>
              <a:rPr lang="en-US" sz="1400" b="1" dirty="0">
                <a:solidFill>
                  <a:schemeClr val="tx1">
                    <a:lumMod val="95000"/>
                  </a:schemeClr>
                </a:solidFill>
              </a:rPr>
            </a:br>
            <a:r>
              <a:rPr lang="en-US" sz="1400" b="1" dirty="0">
                <a:solidFill>
                  <a:schemeClr val="tx1">
                    <a:lumMod val="95000"/>
                  </a:schemeClr>
                </a:solidFill>
              </a:rPr>
              <a:t>Savannah - 1979</a:t>
            </a:r>
            <a:br>
              <a:rPr lang="en-US" sz="1400" b="1" dirty="0">
                <a:solidFill>
                  <a:schemeClr val="tx1">
                    <a:lumMod val="95000"/>
                  </a:schemeClr>
                </a:solidFill>
              </a:rPr>
            </a:br>
            <a:r>
              <a:rPr lang="en-US" sz="1400" b="1" dirty="0">
                <a:solidFill>
                  <a:schemeClr val="tx1">
                    <a:lumMod val="95000"/>
                  </a:schemeClr>
                </a:solidFill>
              </a:rPr>
              <a:t>Elizabethtown - 1981</a:t>
            </a:r>
            <a:br>
              <a:rPr lang="en-US" sz="1400" b="1" dirty="0">
                <a:solidFill>
                  <a:schemeClr val="tx1">
                    <a:lumMod val="95000"/>
                  </a:schemeClr>
                </a:solidFill>
              </a:rPr>
            </a:br>
            <a:r>
              <a:rPr lang="en-US" sz="1400" b="1" dirty="0">
                <a:solidFill>
                  <a:schemeClr val="tx1">
                    <a:lumMod val="95000"/>
                  </a:schemeClr>
                </a:solidFill>
              </a:rPr>
              <a:t>Bloomingdale - 1985</a:t>
            </a:r>
            <a:br>
              <a:rPr lang="en-US" sz="1400" b="1" dirty="0">
                <a:solidFill>
                  <a:schemeClr val="tx1">
                    <a:lumMod val="95000"/>
                  </a:schemeClr>
                </a:solidFill>
              </a:rPr>
            </a:br>
            <a:r>
              <a:rPr lang="en-US" sz="1400" b="1" dirty="0">
                <a:solidFill>
                  <a:schemeClr val="tx1">
                    <a:lumMod val="95000"/>
                  </a:schemeClr>
                </a:solidFill>
              </a:rPr>
              <a:t>Pine Hill - 1985</a:t>
            </a:r>
            <a:br>
              <a:rPr lang="en-US" sz="1400" b="1" dirty="0">
                <a:solidFill>
                  <a:schemeClr val="tx1">
                    <a:lumMod val="95000"/>
                  </a:schemeClr>
                </a:solidFill>
              </a:rPr>
            </a:br>
            <a:r>
              <a:rPr lang="en-US" sz="1400" b="1" dirty="0">
                <a:solidFill>
                  <a:schemeClr val="tx1">
                    <a:lumMod val="95000"/>
                  </a:schemeClr>
                </a:solidFill>
              </a:rPr>
              <a:t>Woodhull - 1986</a:t>
            </a:r>
            <a:br>
              <a:rPr lang="en-US" sz="1400" b="1" dirty="0">
                <a:solidFill>
                  <a:schemeClr val="tx1">
                    <a:lumMod val="95000"/>
                  </a:schemeClr>
                </a:solidFill>
              </a:rPr>
            </a:br>
            <a:r>
              <a:rPr lang="en-US" sz="1400" b="1" dirty="0">
                <a:solidFill>
                  <a:schemeClr val="tx1">
                    <a:lumMod val="95000"/>
                  </a:schemeClr>
                </a:solidFill>
              </a:rPr>
              <a:t>East Bloomfield - 1990</a:t>
            </a:r>
            <a:br>
              <a:rPr lang="en-US" sz="1400" b="1" dirty="0">
                <a:solidFill>
                  <a:schemeClr val="tx1">
                    <a:lumMod val="95000"/>
                  </a:schemeClr>
                </a:solidFill>
              </a:rPr>
            </a:br>
            <a:r>
              <a:rPr lang="en-US" sz="1400" b="1" dirty="0">
                <a:solidFill>
                  <a:schemeClr val="tx1">
                    <a:lumMod val="95000"/>
                  </a:schemeClr>
                </a:solidFill>
              </a:rPr>
              <a:t>Holcomb - 1990</a:t>
            </a:r>
            <a:br>
              <a:rPr lang="en-US" sz="1400" b="1" dirty="0">
                <a:solidFill>
                  <a:schemeClr val="tx1">
                    <a:lumMod val="95000"/>
                  </a:schemeClr>
                </a:solidFill>
              </a:rPr>
            </a:br>
            <a:r>
              <a:rPr lang="en-US" sz="1400" b="1" dirty="0">
                <a:solidFill>
                  <a:schemeClr val="tx1">
                    <a:lumMod val="95000"/>
                  </a:schemeClr>
                </a:solidFill>
              </a:rPr>
              <a:t>Pine Valley - 1990</a:t>
            </a:r>
            <a:br>
              <a:rPr lang="en-US" sz="1400" b="1" dirty="0">
                <a:solidFill>
                  <a:schemeClr val="tx1">
                    <a:lumMod val="95000"/>
                  </a:schemeClr>
                </a:solidFill>
              </a:rPr>
            </a:br>
            <a:r>
              <a:rPr lang="en-US" sz="1400" b="1" dirty="0">
                <a:solidFill>
                  <a:schemeClr val="tx1">
                    <a:lumMod val="95000"/>
                  </a:schemeClr>
                </a:solidFill>
              </a:rPr>
              <a:t>Ticonderoga - 1992</a:t>
            </a:r>
            <a:br>
              <a:rPr lang="en-US" sz="1400" b="1" dirty="0">
                <a:solidFill>
                  <a:schemeClr val="tx1">
                    <a:lumMod val="95000"/>
                  </a:schemeClr>
                </a:solidFill>
              </a:rPr>
            </a:br>
            <a:r>
              <a:rPr lang="en-US" sz="1400" b="1" dirty="0">
                <a:solidFill>
                  <a:schemeClr val="tx1">
                    <a:lumMod val="95000"/>
                  </a:schemeClr>
                </a:solidFill>
              </a:rPr>
              <a:t>Westport - 1992</a:t>
            </a:r>
            <a:br>
              <a:rPr lang="en-US" sz="1400" b="1" dirty="0">
                <a:solidFill>
                  <a:schemeClr val="tx1">
                    <a:lumMod val="95000"/>
                  </a:schemeClr>
                </a:solidFill>
              </a:rPr>
            </a:br>
            <a:r>
              <a:rPr lang="en-US" sz="1400" b="1" dirty="0">
                <a:solidFill>
                  <a:schemeClr val="tx1">
                    <a:lumMod val="95000"/>
                  </a:schemeClr>
                </a:solidFill>
              </a:rPr>
              <a:t>Henderson - 1992</a:t>
            </a:r>
            <a:br>
              <a:rPr lang="en-US" sz="1400" b="1" dirty="0">
                <a:solidFill>
                  <a:schemeClr val="tx1">
                    <a:lumMod val="95000"/>
                  </a:schemeClr>
                </a:solidFill>
              </a:rPr>
            </a:br>
            <a:r>
              <a:rPr lang="en-US" sz="1400" b="1" dirty="0">
                <a:solidFill>
                  <a:schemeClr val="tx1">
                    <a:lumMod val="95000"/>
                  </a:schemeClr>
                </a:solidFill>
              </a:rPr>
              <a:t>Schenevus - 1993</a:t>
            </a:r>
            <a:br>
              <a:rPr lang="en-US" sz="1400" b="1" dirty="0">
                <a:solidFill>
                  <a:schemeClr val="tx1">
                    <a:lumMod val="95000"/>
                  </a:schemeClr>
                </a:solidFill>
              </a:rPr>
            </a:br>
            <a:r>
              <a:rPr lang="en-US" sz="1400" b="1" dirty="0">
                <a:solidFill>
                  <a:schemeClr val="tx1">
                    <a:lumMod val="95000"/>
                  </a:schemeClr>
                </a:solidFill>
              </a:rPr>
              <a:t>Fillmore - 1994</a:t>
            </a:r>
            <a:br>
              <a:rPr lang="en-US" sz="1400" b="1" dirty="0">
                <a:solidFill>
                  <a:schemeClr val="tx1">
                    <a:lumMod val="95000"/>
                  </a:schemeClr>
                </a:solidFill>
              </a:rPr>
            </a:br>
            <a:r>
              <a:rPr lang="en-US" sz="1400" b="1" dirty="0">
                <a:solidFill>
                  <a:schemeClr val="tx1">
                    <a:lumMod val="95000"/>
                  </a:schemeClr>
                </a:solidFill>
              </a:rPr>
              <a:t>Mooers - 1994</a:t>
            </a:r>
            <a:br>
              <a:rPr lang="en-US" sz="1400" b="1" dirty="0">
                <a:solidFill>
                  <a:schemeClr val="tx1">
                    <a:lumMod val="95000"/>
                  </a:schemeClr>
                </a:solidFill>
              </a:rPr>
            </a:br>
            <a:r>
              <a:rPr lang="en-US" sz="1400" b="1" dirty="0">
                <a:solidFill>
                  <a:schemeClr val="tx1">
                    <a:lumMod val="95000"/>
                  </a:schemeClr>
                </a:solidFill>
              </a:rPr>
              <a:t>Andes - 2003</a:t>
            </a:r>
            <a:br>
              <a:rPr lang="en-US" sz="1400" b="1" dirty="0">
                <a:solidFill>
                  <a:schemeClr val="tx1">
                    <a:lumMod val="95000"/>
                  </a:schemeClr>
                </a:solidFill>
              </a:rPr>
            </a:br>
            <a:r>
              <a:rPr lang="en-US" sz="1400" b="1" dirty="0">
                <a:solidFill>
                  <a:schemeClr val="bg1"/>
                </a:solidFill>
              </a:rPr>
              <a:t>Pike - Wyoming - 2009</a:t>
            </a:r>
            <a:br>
              <a:rPr lang="en-US" sz="1400" b="1" dirty="0">
                <a:solidFill>
                  <a:schemeClr val="bg1"/>
                </a:solidFill>
              </a:rPr>
            </a:br>
            <a:r>
              <a:rPr lang="en-US" sz="1400" b="1" dirty="0">
                <a:solidFill>
                  <a:srgbClr val="FFFF00"/>
                </a:solidFill>
                <a:effectLst>
                  <a:outerShdw blurRad="38100" dist="38100" dir="2700000" algn="tl">
                    <a:srgbClr val="000000">
                      <a:alpha val="43137"/>
                    </a:srgbClr>
                  </a:outerShdw>
                </a:effectLst>
              </a:rPr>
              <a:t>Limestone - 2010</a:t>
            </a:r>
            <a:br>
              <a:rPr lang="en-US" sz="1400" b="1" dirty="0">
                <a:solidFill>
                  <a:srgbClr val="FFFF00"/>
                </a:solidFill>
                <a:effectLst>
                  <a:outerShdw blurRad="38100" dist="38100" dir="2700000" algn="tl">
                    <a:srgbClr val="000000">
                      <a:alpha val="43137"/>
                    </a:srgbClr>
                  </a:outerShdw>
                </a:effectLst>
              </a:rPr>
            </a:br>
            <a:r>
              <a:rPr lang="en-US" sz="1400" b="1" dirty="0">
                <a:solidFill>
                  <a:srgbClr val="FFFF00"/>
                </a:solidFill>
                <a:effectLst>
                  <a:outerShdw blurRad="38100" dist="38100" dir="2700000" algn="tl">
                    <a:srgbClr val="000000">
                      <a:alpha val="43137"/>
                    </a:srgbClr>
                  </a:outerShdw>
                </a:effectLst>
              </a:rPr>
              <a:t>East Randolph - 2011</a:t>
            </a:r>
            <a:br>
              <a:rPr lang="en-US" sz="1400" b="1" dirty="0">
                <a:solidFill>
                  <a:srgbClr val="FFFF00"/>
                </a:solidFill>
                <a:effectLst>
                  <a:outerShdw blurRad="38100" dist="38100" dir="2700000" algn="tl">
                    <a:srgbClr val="000000">
                      <a:alpha val="43137"/>
                    </a:srgbClr>
                  </a:outerShdw>
                </a:effectLst>
              </a:rPr>
            </a:br>
            <a:r>
              <a:rPr lang="en-US" sz="1400" b="1" dirty="0">
                <a:solidFill>
                  <a:srgbClr val="FFFF00"/>
                </a:solidFill>
                <a:effectLst>
                  <a:outerShdw blurRad="38100" dist="38100" dir="2700000" algn="tl">
                    <a:srgbClr val="000000">
                      <a:alpha val="43137"/>
                    </a:srgbClr>
                  </a:outerShdw>
                </a:effectLst>
              </a:rPr>
              <a:t>Randolph - 2011</a:t>
            </a:r>
            <a:br>
              <a:rPr lang="en-US" sz="1400" b="1" dirty="0">
                <a:solidFill>
                  <a:srgbClr val="FFFF00"/>
                </a:solidFill>
                <a:effectLst>
                  <a:outerShdw blurRad="38100" dist="38100" dir="2700000" algn="tl">
                    <a:srgbClr val="000000">
                      <a:alpha val="43137"/>
                    </a:srgbClr>
                  </a:outerShdw>
                </a:effectLst>
              </a:rPr>
            </a:br>
            <a:r>
              <a:rPr lang="en-US" sz="1400" b="1" dirty="0">
                <a:solidFill>
                  <a:srgbClr val="FFFF00"/>
                </a:solidFill>
                <a:effectLst>
                  <a:outerShdw blurRad="38100" dist="38100" dir="2700000" algn="tl">
                    <a:srgbClr val="000000">
                      <a:alpha val="43137"/>
                    </a:srgbClr>
                  </a:outerShdw>
                </a:effectLst>
              </a:rPr>
              <a:t>Perrysburg - 2011</a:t>
            </a:r>
            <a:br>
              <a:rPr lang="en-US" sz="1400" b="1" dirty="0">
                <a:solidFill>
                  <a:srgbClr val="FFFF00"/>
                </a:solidFill>
                <a:effectLst>
                  <a:outerShdw blurRad="38100" dist="38100" dir="2700000" algn="tl">
                    <a:srgbClr val="000000">
                      <a:alpha val="43137"/>
                    </a:srgbClr>
                  </a:outerShdw>
                </a:effectLst>
              </a:rPr>
            </a:br>
            <a:r>
              <a:rPr lang="en-US" sz="1400" b="1" dirty="0">
                <a:solidFill>
                  <a:srgbClr val="FFFF00"/>
                </a:solidFill>
                <a:effectLst>
                  <a:outerShdw blurRad="38100" dist="38100" dir="2700000" algn="tl">
                    <a:srgbClr val="000000">
                      <a:alpha val="43137"/>
                    </a:srgbClr>
                  </a:outerShdw>
                </a:effectLst>
              </a:rPr>
              <a:t>Seneca Falls - 2011</a:t>
            </a:r>
            <a:br>
              <a:rPr lang="en-US" sz="1400" b="1" dirty="0">
                <a:solidFill>
                  <a:srgbClr val="FFFF00"/>
                </a:solidFill>
                <a:effectLst>
                  <a:outerShdw blurRad="38100" dist="38100" dir="2700000" algn="tl">
                    <a:srgbClr val="000000">
                      <a:alpha val="43137"/>
                    </a:srgbClr>
                  </a:outerShdw>
                </a:effectLst>
              </a:rPr>
            </a:br>
            <a:r>
              <a:rPr lang="en-US" sz="1400" b="1" dirty="0">
                <a:solidFill>
                  <a:srgbClr val="FFFF00"/>
                </a:solidFill>
                <a:effectLst>
                  <a:outerShdw blurRad="38100" dist="38100" dir="2700000" algn="tl">
                    <a:srgbClr val="000000">
                      <a:alpha val="43137"/>
                    </a:srgbClr>
                  </a:outerShdw>
                </a:effectLst>
              </a:rPr>
              <a:t>Edwards - 2012</a:t>
            </a:r>
            <a:br>
              <a:rPr lang="en-US" sz="1400" b="1" dirty="0">
                <a:solidFill>
                  <a:srgbClr val="FFFF00"/>
                </a:solidFill>
                <a:effectLst>
                  <a:outerShdw blurRad="38100" dist="38100" dir="2700000" algn="tl">
                    <a:srgbClr val="000000">
                      <a:alpha val="43137"/>
                    </a:srgbClr>
                  </a:outerShdw>
                </a:effectLst>
              </a:rPr>
            </a:br>
            <a:r>
              <a:rPr lang="en-US" sz="1400" b="1" dirty="0">
                <a:solidFill>
                  <a:srgbClr val="FFFF00"/>
                </a:solidFill>
                <a:effectLst>
                  <a:outerShdw blurRad="38100" dist="38100" dir="2700000" algn="tl">
                    <a:srgbClr val="000000">
                      <a:alpha val="43137"/>
                    </a:srgbClr>
                  </a:outerShdw>
                </a:effectLst>
              </a:rPr>
              <a:t>Altmar - 2013</a:t>
            </a:r>
            <a:br>
              <a:rPr lang="en-US" sz="1400" b="1" dirty="0">
                <a:solidFill>
                  <a:srgbClr val="FFFF00"/>
                </a:solidFill>
                <a:effectLst>
                  <a:outerShdw blurRad="38100" dist="38100" dir="2700000" algn="tl">
                    <a:srgbClr val="000000">
                      <a:alpha val="43137"/>
                    </a:srgbClr>
                  </a:outerShdw>
                </a:effectLst>
              </a:rPr>
            </a:br>
            <a:r>
              <a:rPr lang="en-US" sz="1400" b="1" dirty="0">
                <a:solidFill>
                  <a:srgbClr val="FFFF00"/>
                </a:solidFill>
                <a:effectLst>
                  <a:outerShdw blurRad="38100" dist="38100" dir="2700000" algn="tl">
                    <a:srgbClr val="000000">
                      <a:alpha val="43137"/>
                    </a:srgbClr>
                  </a:outerShdw>
                </a:effectLst>
              </a:rPr>
              <a:t>Keeseville - 2014</a:t>
            </a:r>
            <a:br>
              <a:rPr lang="en-US" sz="1400" b="1" dirty="0">
                <a:solidFill>
                  <a:srgbClr val="FFFF00"/>
                </a:solidFill>
                <a:effectLst>
                  <a:outerShdw blurRad="38100" dist="38100" dir="2700000" algn="tl">
                    <a:srgbClr val="000000">
                      <a:alpha val="43137"/>
                    </a:srgbClr>
                  </a:outerShdw>
                </a:effectLst>
              </a:rPr>
            </a:br>
            <a:r>
              <a:rPr lang="en-US" sz="1400" b="1" dirty="0">
                <a:solidFill>
                  <a:srgbClr val="FFFF00"/>
                </a:solidFill>
                <a:effectLst>
                  <a:outerShdw blurRad="38100" dist="38100" dir="2700000" algn="tl">
                    <a:srgbClr val="000000">
                      <a:alpha val="43137"/>
                    </a:srgbClr>
                  </a:outerShdw>
                </a:effectLst>
              </a:rPr>
              <a:t>Bridgewater  - 2014</a:t>
            </a:r>
            <a:br>
              <a:rPr lang="en-US" sz="1400" b="1" dirty="0">
                <a:solidFill>
                  <a:srgbClr val="FFFF00"/>
                </a:solidFill>
                <a:effectLst>
                  <a:outerShdw blurRad="38100" dist="38100" dir="2700000" algn="tl">
                    <a:srgbClr val="000000">
                      <a:alpha val="43137"/>
                    </a:srgbClr>
                  </a:outerShdw>
                </a:effectLst>
              </a:rPr>
            </a:br>
            <a:r>
              <a:rPr lang="en-US" sz="1400" b="1" dirty="0">
                <a:solidFill>
                  <a:srgbClr val="FFFF00"/>
                </a:solidFill>
                <a:effectLst>
                  <a:outerShdw blurRad="38100" dist="38100" dir="2700000" algn="tl">
                    <a:srgbClr val="000000">
                      <a:alpha val="43137"/>
                    </a:srgbClr>
                  </a:outerShdw>
                </a:effectLst>
              </a:rPr>
              <a:t>Lyons - 2015</a:t>
            </a:r>
          </a:p>
          <a:p>
            <a:pPr marL="0" indent="0">
              <a:spcAft>
                <a:spcPts val="0"/>
              </a:spcAft>
              <a:buFontTx/>
              <a:buNone/>
              <a:defRPr/>
            </a:pPr>
            <a:r>
              <a:rPr lang="en-US" sz="1400" b="1" dirty="0">
                <a:solidFill>
                  <a:srgbClr val="FFFF00"/>
                </a:solidFill>
                <a:effectLst>
                  <a:outerShdw blurRad="38100" dist="38100" dir="2700000" algn="tl">
                    <a:srgbClr val="000000">
                      <a:alpha val="43137"/>
                    </a:srgbClr>
                  </a:outerShdw>
                </a:effectLst>
              </a:rPr>
              <a:t>Salem - 2016</a:t>
            </a:r>
          </a:p>
          <a:p>
            <a:pPr marL="0" indent="0">
              <a:spcAft>
                <a:spcPts val="0"/>
              </a:spcAft>
              <a:buFontTx/>
              <a:buNone/>
              <a:defRPr/>
            </a:pPr>
            <a:r>
              <a:rPr lang="en-US" sz="1400" b="1" dirty="0">
                <a:solidFill>
                  <a:srgbClr val="FFFF00"/>
                </a:solidFill>
                <a:effectLst>
                  <a:outerShdw blurRad="38100" dist="38100" dir="2700000" algn="tl">
                    <a:srgbClr val="000000">
                      <a:alpha val="43137"/>
                    </a:srgbClr>
                  </a:outerShdw>
                </a:effectLst>
              </a:rPr>
              <a:t>Hermon - 2016</a:t>
            </a:r>
          </a:p>
          <a:p>
            <a:pPr marL="0" indent="0">
              <a:spcAft>
                <a:spcPts val="0"/>
              </a:spcAft>
              <a:buFontTx/>
              <a:buNone/>
              <a:defRPr/>
            </a:pPr>
            <a:r>
              <a:rPr lang="en-US" sz="1400" b="1" dirty="0">
                <a:solidFill>
                  <a:srgbClr val="FFFF00"/>
                </a:solidFill>
                <a:effectLst>
                  <a:outerShdw blurRad="38100" dist="38100" dir="2700000" algn="tl">
                    <a:srgbClr val="000000">
                      <a:alpha val="43137"/>
                    </a:srgbClr>
                  </a:outerShdw>
                </a:effectLst>
              </a:rPr>
              <a:t>Forestville - 2016</a:t>
            </a:r>
          </a:p>
          <a:p>
            <a:pPr marL="0" indent="0">
              <a:spcAft>
                <a:spcPts val="0"/>
              </a:spcAft>
              <a:buFont typeface="Wingdings" pitchFamily="2" charset="2"/>
              <a:buNone/>
              <a:defRPr/>
            </a:pPr>
            <a:r>
              <a:rPr lang="en-US" sz="1400" b="1" dirty="0">
                <a:solidFill>
                  <a:srgbClr val="FFFF00"/>
                </a:solidFill>
                <a:effectLst>
                  <a:outerShdw blurRad="38100" dist="38100" dir="2700000" algn="tl">
                    <a:srgbClr val="000000">
                      <a:alpha val="43137"/>
                    </a:srgbClr>
                  </a:outerShdw>
                </a:effectLst>
              </a:rPr>
              <a:t>Macedon - 2017</a:t>
            </a:r>
          </a:p>
          <a:p>
            <a:pPr marL="0" indent="0">
              <a:spcAft>
                <a:spcPts val="0"/>
              </a:spcAft>
              <a:buFontTx/>
              <a:buNone/>
              <a:defRPr/>
            </a:pPr>
            <a:r>
              <a:rPr lang="en-US" sz="1400" b="1" dirty="0">
                <a:solidFill>
                  <a:srgbClr val="FFFF00"/>
                </a:solidFill>
                <a:effectLst>
                  <a:outerShdw blurRad="38100" dist="38100" dir="2700000" algn="tl">
                    <a:srgbClr val="000000">
                      <a:alpha val="43137"/>
                    </a:srgbClr>
                  </a:outerShdw>
                </a:effectLst>
              </a:rPr>
              <a:t>Port Henry - 2017</a:t>
            </a:r>
          </a:p>
          <a:p>
            <a:pPr marL="0" indent="0">
              <a:spcAft>
                <a:spcPts val="0"/>
              </a:spcAft>
              <a:buFontTx/>
              <a:buNone/>
              <a:defRPr/>
            </a:pPr>
            <a:r>
              <a:rPr lang="en-US" sz="1400" b="1" dirty="0">
                <a:solidFill>
                  <a:srgbClr val="FFFF00"/>
                </a:solidFill>
                <a:effectLst>
                  <a:outerShdw blurRad="38100" dist="38100" dir="2700000" algn="tl">
                    <a:srgbClr val="000000">
                      <a:alpha val="43137"/>
                    </a:srgbClr>
                  </a:outerShdw>
                </a:effectLst>
              </a:rPr>
              <a:t>Herrings - 2017</a:t>
            </a:r>
          </a:p>
          <a:p>
            <a:pPr marL="0" indent="0">
              <a:spcAft>
                <a:spcPts val="0"/>
              </a:spcAft>
              <a:buFontTx/>
              <a:buNone/>
              <a:defRPr/>
            </a:pPr>
            <a:r>
              <a:rPr lang="en-US" sz="1400" b="1" dirty="0">
                <a:solidFill>
                  <a:srgbClr val="FFFF00"/>
                </a:solidFill>
                <a:effectLst>
                  <a:outerShdw blurRad="38100" dist="38100" dir="2700000" algn="tl">
                    <a:srgbClr val="000000">
                      <a:alpha val="43137"/>
                    </a:srgbClr>
                  </a:outerShdw>
                </a:effectLst>
              </a:rPr>
              <a:t>Cherry Creek - 2017</a:t>
            </a:r>
          </a:p>
          <a:p>
            <a:pPr marL="0" indent="0">
              <a:spcAft>
                <a:spcPts val="0"/>
              </a:spcAft>
              <a:buFontTx/>
              <a:buNone/>
              <a:defRPr/>
            </a:pPr>
            <a:r>
              <a:rPr lang="en-US" sz="1400" b="1" dirty="0">
                <a:solidFill>
                  <a:srgbClr val="FFFF00"/>
                </a:solidFill>
                <a:effectLst>
                  <a:outerShdw blurRad="38100" dist="38100" dir="2700000" algn="tl">
                    <a:srgbClr val="000000">
                      <a:alpha val="43137"/>
                    </a:srgbClr>
                  </a:outerShdw>
                </a:effectLst>
              </a:rPr>
              <a:t>Mastic Beach - 2017</a:t>
            </a:r>
          </a:p>
          <a:p>
            <a:pPr marL="0" indent="0">
              <a:spcAft>
                <a:spcPts val="0"/>
              </a:spcAft>
              <a:buFontTx/>
              <a:buNone/>
              <a:defRPr/>
            </a:pPr>
            <a:r>
              <a:rPr lang="en-US" sz="1400" b="1" dirty="0">
                <a:solidFill>
                  <a:srgbClr val="FFFF00"/>
                </a:solidFill>
                <a:effectLst>
                  <a:outerShdw blurRad="38100" dist="38100" dir="2700000" algn="tl">
                    <a:srgbClr val="000000">
                      <a:alpha val="43137"/>
                    </a:srgbClr>
                  </a:outerShdw>
                </a:effectLst>
              </a:rPr>
              <a:t>Harrisville – 2018</a:t>
            </a:r>
          </a:p>
          <a:p>
            <a:pPr marL="0" indent="0">
              <a:spcAft>
                <a:spcPts val="0"/>
              </a:spcAft>
              <a:buFont typeface="Wingdings" pitchFamily="2" charset="2"/>
              <a:buNone/>
              <a:defRPr/>
            </a:pPr>
            <a:r>
              <a:rPr lang="en-US" sz="1400" b="1" dirty="0">
                <a:solidFill>
                  <a:srgbClr val="FFFF00"/>
                </a:solidFill>
                <a:effectLst>
                  <a:outerShdw blurRad="38100" dist="38100" dir="2700000" algn="tl">
                    <a:srgbClr val="000000">
                      <a:alpha val="43137"/>
                    </a:srgbClr>
                  </a:outerShdw>
                </a:effectLst>
              </a:rPr>
              <a:t>Van Etten – 2018</a:t>
            </a:r>
          </a:p>
          <a:p>
            <a:pPr marL="0" indent="0">
              <a:spcAft>
                <a:spcPts val="0"/>
              </a:spcAft>
              <a:buFontTx/>
              <a:buNone/>
              <a:defRPr/>
            </a:pPr>
            <a:r>
              <a:rPr lang="en-US" sz="1400" b="1" dirty="0">
                <a:solidFill>
                  <a:srgbClr val="FFFF00"/>
                </a:solidFill>
                <a:effectLst>
                  <a:outerShdw blurRad="38100" dist="38100" dir="2700000" algn="tl">
                    <a:srgbClr val="000000">
                      <a:alpha val="43137"/>
                    </a:srgbClr>
                  </a:outerShdw>
                </a:effectLst>
              </a:rPr>
              <a:t>Morristown – 2019</a:t>
            </a:r>
          </a:p>
          <a:p>
            <a:pPr marL="0" indent="0">
              <a:spcAft>
                <a:spcPts val="0"/>
              </a:spcAft>
              <a:buFontTx/>
              <a:buNone/>
              <a:defRPr/>
            </a:pPr>
            <a:r>
              <a:rPr lang="en-US" sz="1400" b="1" dirty="0">
                <a:solidFill>
                  <a:srgbClr val="FFFF00"/>
                </a:solidFill>
                <a:effectLst>
                  <a:outerShdw blurRad="38100" dist="38100" dir="2700000" algn="tl">
                    <a:srgbClr val="000000">
                      <a:alpha val="43137"/>
                    </a:srgbClr>
                  </a:outerShdw>
                </a:effectLst>
              </a:rPr>
              <a:t>South Nyack – 2022</a:t>
            </a:r>
          </a:p>
          <a:p>
            <a:pPr marL="0" indent="0">
              <a:spcAft>
                <a:spcPts val="0"/>
              </a:spcAft>
              <a:buFontTx/>
              <a:buNone/>
              <a:defRPr/>
            </a:pPr>
            <a:r>
              <a:rPr lang="en-US" sz="1400" b="1" dirty="0">
                <a:solidFill>
                  <a:srgbClr val="FFFF00"/>
                </a:solidFill>
                <a:effectLst>
                  <a:outerShdw blurRad="38100" dist="38100" dir="2700000" algn="tl">
                    <a:srgbClr val="000000">
                      <a:alpha val="43137"/>
                    </a:srgbClr>
                  </a:outerShdw>
                </a:effectLst>
              </a:rPr>
              <a:t>Fort Johnson - 2023 </a:t>
            </a:r>
          </a:p>
        </p:txBody>
      </p:sp>
      <p:sp>
        <p:nvSpPr>
          <p:cNvPr id="2" name="Rectangle 1"/>
          <p:cNvSpPr/>
          <p:nvPr/>
        </p:nvSpPr>
        <p:spPr>
          <a:xfrm>
            <a:off x="2443163" y="1055688"/>
            <a:ext cx="4414837" cy="369887"/>
          </a:xfrm>
          <a:prstGeom prst="rect">
            <a:avLst/>
          </a:prstGeom>
        </p:spPr>
        <p:txBody>
          <a:bodyPr>
            <a:spAutoFit/>
          </a:bodyPr>
          <a:lstStyle/>
          <a:p>
            <a:pPr>
              <a:defRPr/>
            </a:pPr>
            <a:r>
              <a:rPr lang="en-US" b="1" dirty="0">
                <a:solidFill>
                  <a:prstClr val="white"/>
                </a:solidFill>
                <a:effectLst>
                  <a:outerShdw blurRad="38100" dist="38100" dir="2700000" algn="tl">
                    <a:srgbClr val="000000">
                      <a:alpha val="43137"/>
                    </a:srgbClr>
                  </a:outerShdw>
                </a:effectLst>
                <a:cs typeface="Arial" panose="020B0604020202020204" pitchFamily="34" charset="0"/>
              </a:rPr>
              <a:t>Villages Dissolve  1900-2023</a:t>
            </a:r>
            <a:endParaRPr lang="en-US" dirty="0"/>
          </a:p>
        </p:txBody>
      </p:sp>
      <p:sp>
        <p:nvSpPr>
          <p:cNvPr id="70660" name="TextBox 1"/>
          <p:cNvSpPr txBox="1">
            <a:spLocks noChangeArrowheads="1"/>
          </p:cNvSpPr>
          <p:nvPr/>
        </p:nvSpPr>
        <p:spPr bwMode="auto">
          <a:xfrm>
            <a:off x="0" y="193675"/>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000" b="1" dirty="0">
                <a:solidFill>
                  <a:srgbClr val="00CCFF"/>
                </a:solidFill>
              </a:rPr>
              <a:t>VILLAGE DISSOLUTIONS IN NYS</a:t>
            </a:r>
          </a:p>
        </p:txBody>
      </p:sp>
      <p:sp>
        <p:nvSpPr>
          <p:cNvPr id="4" name="Rectangle 3"/>
          <p:cNvSpPr/>
          <p:nvPr/>
        </p:nvSpPr>
        <p:spPr>
          <a:xfrm>
            <a:off x="8379069" y="5882054"/>
            <a:ext cx="668216" cy="975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7253654" y="6233746"/>
            <a:ext cx="1125415" cy="6242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8956022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1"/>
          <p:cNvSpPr txBox="1">
            <a:spLocks noChangeArrowheads="1"/>
          </p:cNvSpPr>
          <p:nvPr/>
        </p:nvSpPr>
        <p:spPr bwMode="auto">
          <a:xfrm>
            <a:off x="193431" y="384025"/>
            <a:ext cx="9144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000" b="1" dirty="0">
                <a:solidFill>
                  <a:srgbClr val="00CCFF"/>
                </a:solidFill>
              </a:rPr>
              <a:t>LABERGE GROUP EXPERIENCE</a:t>
            </a:r>
          </a:p>
        </p:txBody>
      </p:sp>
      <p:cxnSp>
        <p:nvCxnSpPr>
          <p:cNvPr id="19" name="Straight Connector 18"/>
          <p:cNvCxnSpPr/>
          <p:nvPr/>
        </p:nvCxnSpPr>
        <p:spPr>
          <a:xfrm>
            <a:off x="0" y="1256835"/>
            <a:ext cx="9144000" cy="0"/>
          </a:xfrm>
          <a:prstGeom prst="line">
            <a:avLst/>
          </a:prstGeom>
          <a:ln w="28575">
            <a:solidFill>
              <a:srgbClr val="00B0F0"/>
            </a:solidFill>
          </a:ln>
        </p:spPr>
        <p:style>
          <a:lnRef idx="3">
            <a:schemeClr val="accent1"/>
          </a:lnRef>
          <a:fillRef idx="0">
            <a:schemeClr val="accent1"/>
          </a:fillRef>
          <a:effectRef idx="2">
            <a:schemeClr val="accent1"/>
          </a:effectRef>
          <a:fontRef idx="minor">
            <a:schemeClr val="tx1"/>
          </a:fontRef>
        </p:style>
      </p:cxnSp>
      <p:sp>
        <p:nvSpPr>
          <p:cNvPr id="6" name="Rectangle 5"/>
          <p:cNvSpPr/>
          <p:nvPr/>
        </p:nvSpPr>
        <p:spPr bwMode="auto">
          <a:xfrm>
            <a:off x="0" y="6154614"/>
            <a:ext cx="9144000" cy="703385"/>
          </a:xfrm>
          <a:prstGeom prst="rect">
            <a:avLst/>
          </a:prstGeom>
          <a:solidFill>
            <a:srgbClr val="0054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68614"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1290" y="6133450"/>
            <a:ext cx="1836249" cy="67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42260" y="1823153"/>
            <a:ext cx="4440115" cy="4262705"/>
          </a:xfrm>
          <a:prstGeom prst="rect">
            <a:avLst/>
          </a:prstGeom>
          <a:noFill/>
        </p:spPr>
        <p:txBody>
          <a:bodyPr wrap="square">
            <a:spAutoFit/>
          </a:bodyPr>
          <a:lstStyle/>
          <a:p>
            <a:pPr>
              <a:spcAft>
                <a:spcPts val="600"/>
              </a:spcAft>
              <a:defRPr/>
            </a:pPr>
            <a:r>
              <a:rPr lang="en-US" altLang="en-US" sz="1700" dirty="0">
                <a:solidFill>
                  <a:srgbClr val="00B0F0"/>
                </a:solidFill>
                <a:latin typeface="Arial" panose="020B0604020202020204" pitchFamily="34" charset="0"/>
                <a:cs typeface="Arial" panose="020B0604020202020204" pitchFamily="34" charset="0"/>
              </a:rPr>
              <a:t>Laberge Group is well versed in the development AND implementation of dissolutions plans. </a:t>
            </a:r>
          </a:p>
          <a:p>
            <a:pPr marL="285750" indent="-285750">
              <a:spcAft>
                <a:spcPts val="600"/>
              </a:spcAft>
              <a:buFont typeface="Arial" panose="020B0604020202020204" pitchFamily="34" charset="0"/>
              <a:buChar char="•"/>
              <a:defRPr/>
            </a:pPr>
            <a:r>
              <a:rPr lang="en-US" altLang="en-US" sz="1400" dirty="0">
                <a:solidFill>
                  <a:srgbClr val="FFFFFF"/>
                </a:solidFill>
                <a:latin typeface="Arial" panose="020B0604020202020204" pitchFamily="34" charset="0"/>
                <a:cs typeface="Arial" panose="020B0604020202020204" pitchFamily="34" charset="0"/>
              </a:rPr>
              <a:t>Town of Amsterdam / Former Village of Fort Johnson, Montgomery County, NY</a:t>
            </a:r>
          </a:p>
          <a:p>
            <a:pPr marL="285750" indent="-285750">
              <a:spcAft>
                <a:spcPts val="600"/>
              </a:spcAft>
              <a:buFont typeface="Arial" panose="020B0604020202020204" pitchFamily="34" charset="0"/>
              <a:buChar char="•"/>
              <a:defRPr/>
            </a:pPr>
            <a:r>
              <a:rPr lang="en-US" altLang="en-US" sz="1400" dirty="0">
                <a:solidFill>
                  <a:srgbClr val="FFFFFF"/>
                </a:solidFill>
                <a:latin typeface="Arial" panose="020B0604020202020204" pitchFamily="34" charset="0"/>
                <a:cs typeface="Arial" panose="020B0604020202020204" pitchFamily="34" charset="0"/>
              </a:rPr>
              <a:t>Town of Orangetown / Former Village of South Nyack, Rockland County, NY</a:t>
            </a:r>
          </a:p>
          <a:p>
            <a:pPr marL="285750" indent="-285750">
              <a:spcAft>
                <a:spcPts val="600"/>
              </a:spcAft>
              <a:buFont typeface="Arial" panose="020B0604020202020204" pitchFamily="34" charset="0"/>
              <a:buChar char="•"/>
              <a:defRPr/>
            </a:pPr>
            <a:r>
              <a:rPr lang="en-US" altLang="en-US" sz="1400" dirty="0">
                <a:solidFill>
                  <a:srgbClr val="FFFFFF"/>
                </a:solidFill>
                <a:latin typeface="Arial" panose="020B0604020202020204" pitchFamily="34" charset="0"/>
                <a:cs typeface="Arial" panose="020B0604020202020204" pitchFamily="34" charset="0"/>
              </a:rPr>
              <a:t>Town of Brookhaven / Former Village of Mastic Beach, Suffolk County, NY</a:t>
            </a:r>
          </a:p>
          <a:p>
            <a:pPr marL="285750" indent="-285750">
              <a:spcAft>
                <a:spcPts val="600"/>
              </a:spcAft>
              <a:buFont typeface="Arial" panose="020B0604020202020204" pitchFamily="34" charset="0"/>
              <a:buChar char="•"/>
              <a:defRPr/>
            </a:pPr>
            <a:r>
              <a:rPr lang="en-US" altLang="en-US" sz="1400" dirty="0">
                <a:solidFill>
                  <a:srgbClr val="FFFFFF"/>
                </a:solidFill>
                <a:latin typeface="Arial" panose="020B0604020202020204" pitchFamily="34" charset="0"/>
                <a:cs typeface="Arial" panose="020B0604020202020204" pitchFamily="34" charset="0"/>
              </a:rPr>
              <a:t>Town of Moriah / Former Village of Port Henry, Essex County, NY</a:t>
            </a:r>
          </a:p>
          <a:p>
            <a:pPr marL="285750" indent="-285750">
              <a:spcAft>
                <a:spcPts val="600"/>
              </a:spcAft>
              <a:buFont typeface="Arial" panose="020B0604020202020204" pitchFamily="34" charset="0"/>
              <a:buChar char="•"/>
              <a:defRPr/>
            </a:pPr>
            <a:r>
              <a:rPr lang="en-US" altLang="en-US" sz="1400" dirty="0">
                <a:solidFill>
                  <a:srgbClr val="FFFFFF"/>
                </a:solidFill>
                <a:latin typeface="Arial" panose="020B0604020202020204" pitchFamily="34" charset="0"/>
                <a:cs typeface="Arial" panose="020B0604020202020204" pitchFamily="34" charset="0"/>
              </a:rPr>
              <a:t>Town of Van Etten / Former Village of </a:t>
            </a:r>
            <a:br>
              <a:rPr lang="en-US" altLang="en-US" sz="1400" dirty="0">
                <a:solidFill>
                  <a:srgbClr val="FFFFFF"/>
                </a:solidFill>
                <a:latin typeface="Arial" panose="020B0604020202020204" pitchFamily="34" charset="0"/>
                <a:cs typeface="Arial" panose="020B0604020202020204" pitchFamily="34" charset="0"/>
              </a:rPr>
            </a:br>
            <a:r>
              <a:rPr lang="en-US" altLang="en-US" sz="1400" dirty="0">
                <a:solidFill>
                  <a:srgbClr val="FFFFFF"/>
                </a:solidFill>
                <a:latin typeface="Arial" panose="020B0604020202020204" pitchFamily="34" charset="0"/>
                <a:cs typeface="Arial" panose="020B0604020202020204" pitchFamily="34" charset="0"/>
              </a:rPr>
              <a:t>Van Etten, Chemung County, NY (implementation) </a:t>
            </a:r>
          </a:p>
          <a:p>
            <a:pPr marL="285750" indent="-285750">
              <a:spcAft>
                <a:spcPts val="600"/>
              </a:spcAft>
              <a:buFont typeface="Arial" panose="020B0604020202020204" pitchFamily="34" charset="0"/>
              <a:buChar char="•"/>
              <a:defRPr/>
            </a:pPr>
            <a:r>
              <a:rPr lang="en-US" altLang="en-US" sz="1400" dirty="0">
                <a:solidFill>
                  <a:srgbClr val="FFFFFF"/>
                </a:solidFill>
                <a:latin typeface="Arial" panose="020B0604020202020204" pitchFamily="34" charset="0"/>
                <a:cs typeface="Arial" panose="020B0604020202020204" pitchFamily="34" charset="0"/>
              </a:rPr>
              <a:t>Town of Macedon / Former Village of Macedon, Wayne County, NY</a:t>
            </a:r>
            <a:endParaRPr lang="en-US" altLang="en-US" sz="1700" dirty="0">
              <a:solidFill>
                <a:srgbClr val="00B0F0"/>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defRPr/>
            </a:pPr>
            <a:endParaRPr lang="en-US" altLang="en-US" sz="1700" dirty="0">
              <a:solidFill>
                <a:srgbClr val="00B0F0"/>
              </a:solidFill>
              <a:latin typeface="Arial" panose="020B0604020202020204" pitchFamily="34" charset="0"/>
              <a:cs typeface="Arial" panose="020B0604020202020204" pitchFamily="34" charset="0"/>
            </a:endParaRPr>
          </a:p>
        </p:txBody>
      </p:sp>
      <p:sp>
        <p:nvSpPr>
          <p:cNvPr id="12" name="TextBox 11"/>
          <p:cNvSpPr txBox="1"/>
          <p:nvPr/>
        </p:nvSpPr>
        <p:spPr>
          <a:xfrm>
            <a:off x="4752370" y="1915738"/>
            <a:ext cx="4201380" cy="3667671"/>
          </a:xfrm>
          <a:prstGeom prst="rect">
            <a:avLst/>
          </a:prstGeom>
          <a:noFill/>
        </p:spPr>
        <p:txBody>
          <a:bodyPr wrap="square">
            <a:spAutoFit/>
          </a:bodyPr>
          <a:lstStyle/>
          <a:p>
            <a:pPr>
              <a:spcBef>
                <a:spcPts val="200"/>
              </a:spcBef>
              <a:spcAft>
                <a:spcPts val="200"/>
              </a:spcAft>
              <a:defRPr/>
            </a:pPr>
            <a:r>
              <a:rPr lang="en-US" altLang="en-US" sz="1700" dirty="0">
                <a:solidFill>
                  <a:srgbClr val="00B0F0"/>
                </a:solidFill>
                <a:latin typeface="Arial" panose="020B0604020202020204" pitchFamily="34" charset="0"/>
                <a:cs typeface="Arial" panose="020B0604020202020204" pitchFamily="34" charset="0"/>
              </a:rPr>
              <a:t>Laberge Group has worked  with </a:t>
            </a:r>
          </a:p>
          <a:p>
            <a:pPr>
              <a:spcBef>
                <a:spcPts val="200"/>
              </a:spcBef>
              <a:spcAft>
                <a:spcPts val="200"/>
              </a:spcAft>
              <a:defRPr/>
            </a:pPr>
            <a:r>
              <a:rPr lang="en-US" altLang="en-US" sz="1700" dirty="0">
                <a:solidFill>
                  <a:srgbClr val="00B0F0"/>
                </a:solidFill>
                <a:latin typeface="Arial" panose="020B0604020202020204" pitchFamily="34" charset="0"/>
                <a:cs typeface="Arial" panose="020B0604020202020204" pitchFamily="34" charset="0"/>
              </a:rPr>
              <a:t>7 OF THE 10 VILLAGES that have dissolved in the past  10 years. </a:t>
            </a:r>
          </a:p>
          <a:p>
            <a:pPr algn="ctr">
              <a:spcBef>
                <a:spcPts val="200"/>
              </a:spcBef>
              <a:spcAft>
                <a:spcPts val="200"/>
              </a:spcAft>
              <a:defRPr/>
            </a:pPr>
            <a:endParaRPr lang="en-US" altLang="en-US" sz="1700" u="sng" dirty="0">
              <a:solidFill>
                <a:srgbClr val="00B0F0"/>
              </a:solidFill>
              <a:latin typeface="Arial" panose="020B0604020202020204" pitchFamily="34" charset="0"/>
              <a:cs typeface="Arial" panose="020B0604020202020204" pitchFamily="34" charset="0"/>
            </a:endParaRPr>
          </a:p>
          <a:p>
            <a:pPr algn="ctr">
              <a:spcBef>
                <a:spcPts val="200"/>
              </a:spcBef>
              <a:spcAft>
                <a:spcPts val="200"/>
              </a:spcAft>
              <a:defRPr/>
            </a:pPr>
            <a:r>
              <a:rPr lang="en-US" altLang="en-US" sz="1700" u="sng" dirty="0">
                <a:solidFill>
                  <a:srgbClr val="00B0F0"/>
                </a:solidFill>
                <a:latin typeface="Arial" panose="020B0604020202020204" pitchFamily="34" charset="0"/>
                <a:cs typeface="Arial" panose="020B0604020202020204" pitchFamily="34" charset="0"/>
              </a:rPr>
              <a:t>and </a:t>
            </a:r>
          </a:p>
          <a:p>
            <a:pPr>
              <a:spcBef>
                <a:spcPts val="200"/>
              </a:spcBef>
              <a:spcAft>
                <a:spcPts val="200"/>
              </a:spcAft>
              <a:defRPr/>
            </a:pPr>
            <a:endParaRPr lang="en-US" altLang="en-US" sz="1700" u="sng" dirty="0">
              <a:solidFill>
                <a:srgbClr val="00B0F0"/>
              </a:solidFill>
              <a:latin typeface="Arial" panose="020B0604020202020204" pitchFamily="34" charset="0"/>
              <a:cs typeface="Arial" panose="020B0604020202020204" pitchFamily="34" charset="0"/>
            </a:endParaRPr>
          </a:p>
          <a:p>
            <a:pPr>
              <a:spcBef>
                <a:spcPts val="200"/>
              </a:spcBef>
              <a:spcAft>
                <a:spcPts val="200"/>
              </a:spcAft>
              <a:defRPr/>
            </a:pPr>
            <a:r>
              <a:rPr lang="en-US" altLang="en-US" sz="1700" u="sng" dirty="0">
                <a:solidFill>
                  <a:srgbClr val="00B0F0"/>
                </a:solidFill>
                <a:latin typeface="Arial" panose="020B0604020202020204" pitchFamily="34" charset="0"/>
                <a:cs typeface="Arial" panose="020B0604020202020204" pitchFamily="34" charset="0"/>
              </a:rPr>
              <a:t>Since 2020,</a:t>
            </a:r>
            <a:r>
              <a:rPr lang="en-US" altLang="en-US" sz="1700" dirty="0">
                <a:solidFill>
                  <a:srgbClr val="00B0F0"/>
                </a:solidFill>
                <a:latin typeface="Arial" panose="020B0604020202020204" pitchFamily="34" charset="0"/>
                <a:cs typeface="Arial" panose="020B0604020202020204" pitchFamily="34" charset="0"/>
              </a:rPr>
              <a:t>  Laberge Group has worked with:</a:t>
            </a:r>
            <a:endParaRPr lang="en-US" altLang="en-US" sz="1700" u="sng" dirty="0">
              <a:solidFill>
                <a:srgbClr val="00B0F0"/>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defRPr/>
            </a:pPr>
            <a:r>
              <a:rPr lang="en-US" altLang="en-US" sz="1700" dirty="0">
                <a:solidFill>
                  <a:srgbClr val="00B0F0"/>
                </a:solidFill>
                <a:latin typeface="Arial" panose="020B0604020202020204" pitchFamily="34" charset="0"/>
                <a:cs typeface="Arial" panose="020B0604020202020204" pitchFamily="34" charset="0"/>
              </a:rPr>
              <a:t>5  Villages that voted not to dissolve</a:t>
            </a:r>
          </a:p>
          <a:p>
            <a:pPr marL="285750" indent="-285750">
              <a:spcAft>
                <a:spcPts val="600"/>
              </a:spcAft>
              <a:buFont typeface="Arial" panose="020B0604020202020204" pitchFamily="34" charset="0"/>
              <a:buChar char="•"/>
              <a:defRPr/>
            </a:pPr>
            <a:r>
              <a:rPr lang="en-US" altLang="en-US" sz="1700" dirty="0">
                <a:solidFill>
                  <a:srgbClr val="00B0F0"/>
                </a:solidFill>
                <a:latin typeface="Arial" panose="020B0604020202020204" pitchFamily="34" charset="0"/>
                <a:cs typeface="Arial" panose="020B0604020202020204" pitchFamily="34" charset="0"/>
              </a:rPr>
              <a:t>1 Village/Town that voted  to not consolidate.</a:t>
            </a:r>
          </a:p>
          <a:p>
            <a:pPr marL="285750" indent="-285750">
              <a:spcAft>
                <a:spcPts val="600"/>
              </a:spcAft>
              <a:buFont typeface="Arial" panose="020B0604020202020204" pitchFamily="34" charset="0"/>
              <a:buChar char="•"/>
              <a:defRPr/>
            </a:pPr>
            <a:r>
              <a:rPr lang="en-US" altLang="en-US" sz="1700" dirty="0">
                <a:solidFill>
                  <a:srgbClr val="00B0F0"/>
                </a:solidFill>
                <a:latin typeface="Arial" panose="020B0604020202020204" pitchFamily="34" charset="0"/>
                <a:cs typeface="Arial" panose="020B0604020202020204" pitchFamily="34" charset="0"/>
              </a:rPr>
              <a:t>1 Village put decision on pause</a:t>
            </a:r>
            <a:endParaRPr lang="en-US" altLang="en-US" sz="1700" dirty="0">
              <a:solidFill>
                <a:srgbClr val="FFFFFF"/>
              </a:solidFill>
              <a:latin typeface="Arial" panose="020B0604020202020204" pitchFamily="34" charset="0"/>
              <a:cs typeface="Arial" panose="020B0604020202020204" pitchFamily="34" charset="0"/>
            </a:endParaRPr>
          </a:p>
        </p:txBody>
      </p:sp>
      <p:cxnSp>
        <p:nvCxnSpPr>
          <p:cNvPr id="3" name="Straight Connector 2"/>
          <p:cNvCxnSpPr/>
          <p:nvPr/>
        </p:nvCxnSpPr>
        <p:spPr>
          <a:xfrm>
            <a:off x="4565589" y="2504066"/>
            <a:ext cx="0" cy="35043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488102"/>
            <a:ext cx="9144000" cy="0"/>
          </a:xfrm>
          <a:prstGeom prst="line">
            <a:avLst/>
          </a:prstGeom>
          <a:ln w="28575">
            <a:solidFill>
              <a:srgbClr val="00B0F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754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Box 1"/>
          <p:cNvSpPr txBox="1">
            <a:spLocks noChangeArrowheads="1"/>
          </p:cNvSpPr>
          <p:nvPr/>
        </p:nvSpPr>
        <p:spPr bwMode="auto">
          <a:xfrm>
            <a:off x="117475" y="112713"/>
            <a:ext cx="9144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000" b="1" dirty="0">
                <a:solidFill>
                  <a:srgbClr val="00CCFF"/>
                </a:solidFill>
              </a:rPr>
              <a:t>Laberge Group Experience</a:t>
            </a:r>
          </a:p>
        </p:txBody>
      </p:sp>
      <p:cxnSp>
        <p:nvCxnSpPr>
          <p:cNvPr id="19" name="Straight Connector 18"/>
          <p:cNvCxnSpPr/>
          <p:nvPr/>
        </p:nvCxnSpPr>
        <p:spPr>
          <a:xfrm>
            <a:off x="0" y="752475"/>
            <a:ext cx="9144000" cy="0"/>
          </a:xfrm>
          <a:prstGeom prst="line">
            <a:avLst/>
          </a:prstGeom>
          <a:ln w="28575">
            <a:solidFill>
              <a:srgbClr val="00B0F0"/>
            </a:solidFill>
          </a:ln>
        </p:spPr>
        <p:style>
          <a:lnRef idx="3">
            <a:schemeClr val="accent1"/>
          </a:lnRef>
          <a:fillRef idx="0">
            <a:schemeClr val="accent1"/>
          </a:fillRef>
          <a:effectRef idx="2">
            <a:schemeClr val="accent1"/>
          </a:effectRef>
          <a:fontRef idx="minor">
            <a:schemeClr val="tx1"/>
          </a:fontRef>
        </p:style>
      </p:cxnSp>
      <p:sp>
        <p:nvSpPr>
          <p:cNvPr id="11" name="TextBox 10"/>
          <p:cNvSpPr txBox="1"/>
          <p:nvPr/>
        </p:nvSpPr>
        <p:spPr>
          <a:xfrm>
            <a:off x="211138" y="827942"/>
            <a:ext cx="8904287" cy="6093976"/>
          </a:xfrm>
          <a:prstGeom prst="rect">
            <a:avLst/>
          </a:prstGeom>
          <a:noFill/>
        </p:spPr>
        <p:txBody>
          <a:bodyPr>
            <a:spAutoFit/>
          </a:bodyPr>
          <a:lstStyle/>
          <a:p>
            <a:pPr>
              <a:spcAft>
                <a:spcPts val="1200"/>
              </a:spcAft>
              <a:defRPr/>
            </a:pPr>
            <a:r>
              <a:rPr lang="en-US" altLang="en-US" sz="2200" b="1" dirty="0">
                <a:solidFill>
                  <a:schemeClr val="bg1"/>
                </a:solidFill>
                <a:latin typeface="+mn-lt"/>
                <a:cs typeface="Arial" panose="020B0604020202020204" pitchFamily="34" charset="0"/>
              </a:rPr>
              <a:t>Development</a:t>
            </a:r>
            <a:r>
              <a:rPr lang="en-US" altLang="en-US" sz="2200" dirty="0">
                <a:solidFill>
                  <a:srgbClr val="00B0F0"/>
                </a:solidFill>
                <a:latin typeface="+mn-lt"/>
                <a:cs typeface="Arial" panose="020B0604020202020204" pitchFamily="34" charset="0"/>
              </a:rPr>
              <a:t> </a:t>
            </a:r>
            <a:r>
              <a:rPr lang="en-US" altLang="en-US" sz="2200" u="sng" dirty="0">
                <a:solidFill>
                  <a:srgbClr val="00B0F0"/>
                </a:solidFill>
                <a:latin typeface="+mn-lt"/>
                <a:cs typeface="Arial" panose="020B0604020202020204" pitchFamily="34" charset="0"/>
              </a:rPr>
              <a:t>AND</a:t>
            </a:r>
            <a:r>
              <a:rPr lang="en-US" altLang="en-US" sz="2200" dirty="0">
                <a:solidFill>
                  <a:srgbClr val="00B0F0"/>
                </a:solidFill>
                <a:latin typeface="+mn-lt"/>
                <a:cs typeface="Arial" panose="020B0604020202020204" pitchFamily="34" charset="0"/>
              </a:rPr>
              <a:t> </a:t>
            </a:r>
            <a:r>
              <a:rPr lang="en-US" altLang="en-US" sz="2200" b="1" dirty="0">
                <a:solidFill>
                  <a:schemeClr val="bg1"/>
                </a:solidFill>
                <a:latin typeface="+mn-lt"/>
                <a:cs typeface="Arial" panose="020B0604020202020204" pitchFamily="34" charset="0"/>
              </a:rPr>
              <a:t>implementation</a:t>
            </a:r>
            <a:r>
              <a:rPr lang="en-US" altLang="en-US" sz="2200" dirty="0">
                <a:solidFill>
                  <a:srgbClr val="00B0F0"/>
                </a:solidFill>
                <a:latin typeface="+mn-lt"/>
                <a:cs typeface="Arial" panose="020B0604020202020204" pitchFamily="34" charset="0"/>
              </a:rPr>
              <a:t> of reorganization studies/plans:</a:t>
            </a:r>
          </a:p>
          <a:p>
            <a:pPr marL="342900" indent="-342900">
              <a:spcAft>
                <a:spcPts val="600"/>
              </a:spcAft>
              <a:buFont typeface="Arial" panose="020B0604020202020204" pitchFamily="34" charset="0"/>
              <a:buChar char="•"/>
              <a:defRPr/>
            </a:pPr>
            <a:r>
              <a:rPr lang="en-US" altLang="en-US" dirty="0">
                <a:solidFill>
                  <a:srgbClr val="FFFFFF"/>
                </a:solidFill>
                <a:latin typeface="+mn-lt"/>
                <a:cs typeface="Arial" panose="020B0604020202020204" pitchFamily="34" charset="0"/>
              </a:rPr>
              <a:t>Village of Tannersville/Town of Hunter, Greene County, </a:t>
            </a:r>
            <a:r>
              <a:rPr lang="en-US" altLang="en-US" u="sng" dirty="0">
                <a:solidFill>
                  <a:srgbClr val="FFFFFF"/>
                </a:solidFill>
                <a:latin typeface="+mn-lt"/>
                <a:cs typeface="Arial" panose="020B0604020202020204" pitchFamily="34" charset="0"/>
              </a:rPr>
              <a:t>Board Initiated</a:t>
            </a:r>
            <a:r>
              <a:rPr lang="en-US" altLang="en-US" dirty="0">
                <a:solidFill>
                  <a:srgbClr val="FFFFFF"/>
                </a:solidFill>
                <a:latin typeface="+mn-lt"/>
                <a:cs typeface="Arial" panose="020B0604020202020204" pitchFamily="34" charset="0"/>
              </a:rPr>
              <a:t> Dissolution Plan</a:t>
            </a:r>
          </a:p>
          <a:p>
            <a:pPr marL="342900" indent="-342900">
              <a:spcAft>
                <a:spcPts val="600"/>
              </a:spcAft>
              <a:buFont typeface="Arial" panose="020B0604020202020204" pitchFamily="34" charset="0"/>
              <a:buChar char="•"/>
              <a:defRPr/>
            </a:pPr>
            <a:r>
              <a:rPr lang="en-US" altLang="en-US" dirty="0">
                <a:solidFill>
                  <a:srgbClr val="FFFFFF"/>
                </a:solidFill>
                <a:latin typeface="+mn-lt"/>
                <a:cs typeface="Arial" panose="020B0604020202020204" pitchFamily="34" charset="0"/>
              </a:rPr>
              <a:t>Village of New Paltz/Town of New Paltz, </a:t>
            </a:r>
            <a:r>
              <a:rPr lang="en-US" altLang="en-US" u="sng" dirty="0">
                <a:solidFill>
                  <a:srgbClr val="FFFFFF"/>
                </a:solidFill>
                <a:latin typeface="+mn-lt"/>
                <a:cs typeface="Arial" panose="020B0604020202020204" pitchFamily="34" charset="0"/>
              </a:rPr>
              <a:t>Board Initiated </a:t>
            </a:r>
            <a:r>
              <a:rPr lang="en-US" altLang="en-US" dirty="0">
                <a:solidFill>
                  <a:srgbClr val="FFFFFF"/>
                </a:solidFill>
                <a:latin typeface="+mn-lt"/>
                <a:cs typeface="Arial" panose="020B0604020202020204" pitchFamily="34" charset="0"/>
              </a:rPr>
              <a:t>Dissolution Plan</a:t>
            </a:r>
          </a:p>
          <a:p>
            <a:pPr marL="342900" indent="-342900">
              <a:spcAft>
                <a:spcPts val="600"/>
              </a:spcAft>
              <a:buFont typeface="Arial" panose="020B0604020202020204" pitchFamily="34" charset="0"/>
              <a:buChar char="•"/>
              <a:defRPr/>
            </a:pPr>
            <a:r>
              <a:rPr lang="en-US" altLang="en-US" dirty="0">
                <a:solidFill>
                  <a:srgbClr val="FFFFFF"/>
                </a:solidFill>
                <a:latin typeface="+mn-lt"/>
                <a:cs typeface="Arial" panose="020B0604020202020204" pitchFamily="34" charset="0"/>
              </a:rPr>
              <a:t>Village and Town of Lake George, Interim Dissolution Study, Warren County</a:t>
            </a:r>
          </a:p>
          <a:p>
            <a:pPr marL="342900" indent="-342900">
              <a:spcAft>
                <a:spcPts val="600"/>
              </a:spcAft>
              <a:buFont typeface="Arial" panose="020B0604020202020204" pitchFamily="34" charset="0"/>
              <a:buChar char="•"/>
              <a:defRPr/>
            </a:pPr>
            <a:r>
              <a:rPr lang="en-US" altLang="en-US" dirty="0">
                <a:solidFill>
                  <a:srgbClr val="FFFFFF"/>
                </a:solidFill>
                <a:latin typeface="+mn-lt"/>
                <a:cs typeface="Arial" panose="020B0604020202020204" pitchFamily="34" charset="0"/>
              </a:rPr>
              <a:t>Village of Wolcott/Town of Wolcott, Interim Dissolution Study, Wayne County</a:t>
            </a:r>
          </a:p>
          <a:p>
            <a:pPr marL="342900" indent="-342900">
              <a:spcAft>
                <a:spcPts val="600"/>
              </a:spcAft>
              <a:buFont typeface="Arial" panose="020B0604020202020204" pitchFamily="34" charset="0"/>
              <a:buChar char="•"/>
              <a:defRPr/>
            </a:pPr>
            <a:r>
              <a:rPr lang="en-US" altLang="en-US" dirty="0">
                <a:solidFill>
                  <a:srgbClr val="FFFFFF"/>
                </a:solidFill>
                <a:latin typeface="+mn-lt"/>
                <a:cs typeface="Arial" panose="020B0604020202020204" pitchFamily="34" charset="0"/>
              </a:rPr>
              <a:t>Village of Highland Falls /Town of Highlands Dissolution Study, Orange County</a:t>
            </a:r>
          </a:p>
          <a:p>
            <a:pPr marL="342900" indent="-342900">
              <a:spcAft>
                <a:spcPts val="600"/>
              </a:spcAft>
              <a:buFont typeface="Arial" panose="020B0604020202020204" pitchFamily="34" charset="0"/>
              <a:buChar char="•"/>
              <a:defRPr/>
            </a:pPr>
            <a:r>
              <a:rPr lang="en-US" altLang="en-US" dirty="0">
                <a:solidFill>
                  <a:srgbClr val="FFFFFF"/>
                </a:solidFill>
                <a:latin typeface="+mn-lt"/>
                <a:cs typeface="Arial" panose="020B0604020202020204" pitchFamily="34" charset="0"/>
              </a:rPr>
              <a:t>Village and Town of Pawling –  Consolidation Study, Dutchess County </a:t>
            </a:r>
          </a:p>
          <a:p>
            <a:pPr marL="342900" indent="-342900">
              <a:spcAft>
                <a:spcPts val="600"/>
              </a:spcAft>
              <a:buFont typeface="Arial" panose="020B0604020202020204" pitchFamily="34" charset="0"/>
              <a:buChar char="•"/>
              <a:defRPr/>
            </a:pPr>
            <a:r>
              <a:rPr lang="en-US" altLang="en-US" dirty="0">
                <a:solidFill>
                  <a:srgbClr val="FFFFFF"/>
                </a:solidFill>
                <a:latin typeface="+mn-lt"/>
                <a:cs typeface="Arial" panose="020B0604020202020204" pitchFamily="34" charset="0"/>
              </a:rPr>
              <a:t>Village of Spencer Dissolution Study, Tioga County</a:t>
            </a:r>
          </a:p>
          <a:p>
            <a:pPr marL="342900" indent="-342900">
              <a:spcAft>
                <a:spcPts val="600"/>
              </a:spcAft>
              <a:buFont typeface="Arial" panose="020B0604020202020204" pitchFamily="34" charset="0"/>
              <a:buChar char="•"/>
              <a:defRPr/>
            </a:pPr>
            <a:r>
              <a:rPr lang="en-US" altLang="en-US" dirty="0">
                <a:solidFill>
                  <a:srgbClr val="FFFFFF"/>
                </a:solidFill>
                <a:latin typeface="+mn-lt"/>
                <a:cs typeface="Arial" panose="020B0604020202020204" pitchFamily="34" charset="0"/>
              </a:rPr>
              <a:t>Former Village of Fort Johnson / Town of Amsterdam, Montgomery County </a:t>
            </a:r>
          </a:p>
          <a:p>
            <a:pPr marL="342900" indent="-342900">
              <a:spcAft>
                <a:spcPts val="600"/>
              </a:spcAft>
              <a:buFont typeface="Arial" panose="020B0604020202020204" pitchFamily="34" charset="0"/>
              <a:buChar char="•"/>
              <a:defRPr/>
            </a:pPr>
            <a:r>
              <a:rPr lang="en-US" altLang="en-US" dirty="0">
                <a:solidFill>
                  <a:srgbClr val="FFFFFF"/>
                </a:solidFill>
                <a:latin typeface="+mn-lt"/>
                <a:cs typeface="Arial" panose="020B0604020202020204" pitchFamily="34" charset="0"/>
              </a:rPr>
              <a:t>Former Village of South Nyack / Town of Orangetown, Rockland County</a:t>
            </a:r>
          </a:p>
          <a:p>
            <a:pPr marL="342900" indent="-342900">
              <a:spcAft>
                <a:spcPts val="600"/>
              </a:spcAft>
              <a:buFont typeface="Arial" panose="020B0604020202020204" pitchFamily="34" charset="0"/>
              <a:buChar char="•"/>
              <a:defRPr/>
            </a:pPr>
            <a:r>
              <a:rPr lang="en-US" altLang="en-US" dirty="0">
                <a:solidFill>
                  <a:srgbClr val="FFFFFF"/>
                </a:solidFill>
                <a:latin typeface="+mn-lt"/>
                <a:cs typeface="Arial" panose="020B0604020202020204" pitchFamily="34" charset="0"/>
              </a:rPr>
              <a:t>Former Village of Mastic Beach/Town of Brookhaven, Suffolk County</a:t>
            </a:r>
          </a:p>
          <a:p>
            <a:pPr marL="342900" indent="-342900">
              <a:spcAft>
                <a:spcPts val="600"/>
              </a:spcAft>
              <a:buFont typeface="Arial" panose="020B0604020202020204" pitchFamily="34" charset="0"/>
              <a:buChar char="•"/>
              <a:defRPr/>
            </a:pPr>
            <a:r>
              <a:rPr lang="en-US" altLang="en-US" dirty="0">
                <a:solidFill>
                  <a:srgbClr val="FFFFFF"/>
                </a:solidFill>
                <a:latin typeface="+mn-lt"/>
                <a:cs typeface="Arial" panose="020B0604020202020204" pitchFamily="34" charset="0"/>
              </a:rPr>
              <a:t>Former Village of Port Henry/Town of Moriah, Essex County</a:t>
            </a:r>
          </a:p>
          <a:p>
            <a:pPr marL="342900" indent="-342900">
              <a:spcAft>
                <a:spcPts val="600"/>
              </a:spcAft>
              <a:buFont typeface="Arial" panose="020B0604020202020204" pitchFamily="34" charset="0"/>
              <a:buChar char="•"/>
              <a:defRPr/>
            </a:pPr>
            <a:r>
              <a:rPr lang="en-US" altLang="en-US" dirty="0">
                <a:solidFill>
                  <a:srgbClr val="FFFFFF"/>
                </a:solidFill>
                <a:latin typeface="+mn-lt"/>
                <a:cs typeface="Arial" panose="020B0604020202020204" pitchFamily="34" charset="0"/>
              </a:rPr>
              <a:t>Former Village of Salem/Town of Salem, Washington County</a:t>
            </a:r>
          </a:p>
          <a:p>
            <a:pPr marL="342900" indent="-342900">
              <a:spcAft>
                <a:spcPts val="600"/>
              </a:spcAft>
              <a:buFont typeface="Arial" panose="020B0604020202020204" pitchFamily="34" charset="0"/>
              <a:buChar char="•"/>
              <a:defRPr/>
            </a:pPr>
            <a:r>
              <a:rPr lang="en-US" altLang="en-US" dirty="0">
                <a:solidFill>
                  <a:srgbClr val="FFFFFF"/>
                </a:solidFill>
                <a:latin typeface="+mn-lt"/>
                <a:cs typeface="Arial" panose="020B0604020202020204" pitchFamily="34" charset="0"/>
              </a:rPr>
              <a:t>Former Village of Van Etten/Town of Van Etten, Chemung County</a:t>
            </a:r>
          </a:p>
          <a:p>
            <a:pPr marL="342900" indent="-342900">
              <a:spcAft>
                <a:spcPts val="600"/>
              </a:spcAft>
              <a:buFont typeface="Arial" panose="020B0604020202020204" pitchFamily="34" charset="0"/>
              <a:buChar char="•"/>
              <a:defRPr/>
            </a:pPr>
            <a:r>
              <a:rPr lang="en-US" altLang="en-US" dirty="0">
                <a:solidFill>
                  <a:srgbClr val="FFFFFF"/>
                </a:solidFill>
                <a:latin typeface="+mn-lt"/>
                <a:cs typeface="Arial" panose="020B0604020202020204" pitchFamily="34" charset="0"/>
              </a:rPr>
              <a:t>Former Village of Macedon/Town of Macedon, Wayne County</a:t>
            </a:r>
            <a:br>
              <a:rPr lang="en-US" altLang="en-US" dirty="0">
                <a:solidFill>
                  <a:srgbClr val="FFFFFF"/>
                </a:solidFill>
                <a:latin typeface="+mn-lt"/>
                <a:cs typeface="Arial" panose="020B0604020202020204" pitchFamily="34" charset="0"/>
              </a:rPr>
            </a:br>
            <a:endParaRPr lang="en-US" altLang="en-US" dirty="0">
              <a:solidFill>
                <a:srgbClr val="FFFFFF"/>
              </a:solidFill>
              <a:latin typeface="+mn-lt"/>
              <a:cs typeface="Arial" panose="020B0604020202020204" pitchFamily="34" charset="0"/>
            </a:endParaRPr>
          </a:p>
          <a:p>
            <a:pPr>
              <a:spcAft>
                <a:spcPts val="600"/>
              </a:spcAft>
              <a:defRPr/>
            </a:pPr>
            <a:endParaRPr lang="en-US" altLang="en-US" dirty="0">
              <a:solidFill>
                <a:srgbClr val="00B0F0"/>
              </a:solidFill>
              <a:latin typeface="+mn-lt"/>
              <a:cs typeface="Arial" panose="020B0604020202020204" pitchFamily="34" charset="0"/>
            </a:endParaRPr>
          </a:p>
        </p:txBody>
      </p:sp>
      <p:sp>
        <p:nvSpPr>
          <p:cNvPr id="2" name="Right Brace 1"/>
          <p:cNvSpPr/>
          <p:nvPr/>
        </p:nvSpPr>
        <p:spPr>
          <a:xfrm>
            <a:off x="8915014" y="3847382"/>
            <a:ext cx="45719" cy="2371876"/>
          </a:xfrm>
          <a:prstGeom prst="rightBrace">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 name="TextBox 2"/>
          <p:cNvSpPr txBox="1"/>
          <p:nvPr/>
        </p:nvSpPr>
        <p:spPr>
          <a:xfrm rot="10800000" flipH="1" flipV="1">
            <a:off x="7194164" y="4726048"/>
            <a:ext cx="1720850" cy="923925"/>
          </a:xfrm>
          <a:prstGeom prst="rect">
            <a:avLst/>
          </a:prstGeom>
          <a:noFill/>
        </p:spPr>
        <p:txBody>
          <a:bodyPr>
            <a:spAutoFit/>
          </a:bodyPr>
          <a:lstStyle/>
          <a:p>
            <a:pPr algn="ctr">
              <a:defRPr/>
            </a:pPr>
            <a:r>
              <a:rPr lang="en-US" dirty="0">
                <a:solidFill>
                  <a:schemeClr val="bg2"/>
                </a:solidFill>
                <a:latin typeface="+mn-lt"/>
                <a:cs typeface="Arial" panose="020B0604020202020204" pitchFamily="34" charset="0"/>
              </a:rPr>
              <a:t>Dissolution Plan and/or Implementation</a:t>
            </a:r>
            <a:endParaRPr lang="en-US" dirty="0">
              <a:latin typeface="+mn-lt"/>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1111827" y="1739611"/>
            <a:ext cx="6494318" cy="5621948"/>
          </a:xfrm>
        </p:spPr>
        <p:txBody>
          <a:bodyPr/>
          <a:lstStyle/>
          <a:p>
            <a:pPr marL="285750" indent="-285750">
              <a:spcBef>
                <a:spcPts val="0"/>
              </a:spcBef>
              <a:spcAft>
                <a:spcPts val="600"/>
              </a:spcAft>
              <a:buClr>
                <a:schemeClr val="bg1"/>
              </a:buClr>
              <a:buFont typeface="Arial" panose="020B0604020202020204" pitchFamily="34" charset="0"/>
              <a:buChar char="•"/>
              <a:defRPr/>
            </a:pPr>
            <a:r>
              <a:rPr lang="en-US" altLang="en-US" sz="2000" dirty="0">
                <a:solidFill>
                  <a:schemeClr val="bg1"/>
                </a:solidFill>
                <a:latin typeface="Arial" panose="020B0604020202020204" pitchFamily="34" charset="0"/>
                <a:cs typeface="Arial" panose="020B0604020202020204" pitchFamily="34" charset="0"/>
              </a:rPr>
              <a:t>Prior to 2010, 39 New York Villages had been dissolved.</a:t>
            </a:r>
          </a:p>
          <a:p>
            <a:pPr marL="285750" indent="-285750">
              <a:spcBef>
                <a:spcPts val="0"/>
              </a:spcBef>
              <a:spcAft>
                <a:spcPts val="600"/>
              </a:spcAft>
              <a:buClr>
                <a:schemeClr val="bg1"/>
              </a:buClr>
              <a:buFont typeface="Arial" panose="020B0604020202020204" pitchFamily="34" charset="0"/>
              <a:buChar char="•"/>
              <a:defRPr/>
            </a:pPr>
            <a:endParaRPr lang="en-US" altLang="en-US" sz="2000" dirty="0">
              <a:solidFill>
                <a:schemeClr val="bg1"/>
              </a:solidFill>
              <a:latin typeface="Arial" panose="020B0604020202020204" pitchFamily="34" charset="0"/>
              <a:cs typeface="Arial" panose="020B0604020202020204" pitchFamily="34" charset="0"/>
            </a:endParaRPr>
          </a:p>
          <a:p>
            <a:pPr marL="285750" indent="-285750">
              <a:spcBef>
                <a:spcPts val="0"/>
              </a:spcBef>
              <a:spcAft>
                <a:spcPts val="600"/>
              </a:spcAft>
              <a:buClr>
                <a:schemeClr val="bg1"/>
              </a:buClr>
              <a:buFont typeface="Arial" panose="020B0604020202020204" pitchFamily="34" charset="0"/>
              <a:buChar char="•"/>
              <a:defRPr/>
            </a:pPr>
            <a:r>
              <a:rPr lang="en-US" altLang="en-US" sz="2000" dirty="0">
                <a:solidFill>
                  <a:schemeClr val="bg1"/>
                </a:solidFill>
                <a:latin typeface="Arial" panose="020B0604020202020204" pitchFamily="34" charset="0"/>
                <a:cs typeface="Arial" panose="020B0604020202020204" pitchFamily="34" charset="0"/>
              </a:rPr>
              <a:t>Since 2010, 23 Villages have dissolved – most recent is the Village of Fort Johnson – 12/31/23.</a:t>
            </a:r>
          </a:p>
          <a:p>
            <a:pPr marL="285750" indent="-285750">
              <a:spcBef>
                <a:spcPts val="0"/>
              </a:spcBef>
              <a:spcAft>
                <a:spcPts val="600"/>
              </a:spcAft>
              <a:buClr>
                <a:schemeClr val="bg1"/>
              </a:buClr>
              <a:buFont typeface="Arial" panose="020B0604020202020204" pitchFamily="34" charset="0"/>
              <a:buChar char="•"/>
              <a:defRPr/>
            </a:pPr>
            <a:endParaRPr lang="en-US" altLang="en-US" sz="2000" dirty="0">
              <a:solidFill>
                <a:schemeClr val="bg1"/>
              </a:solidFill>
              <a:latin typeface="Arial" panose="020B0604020202020204" pitchFamily="34" charset="0"/>
              <a:cs typeface="Arial" panose="020B0604020202020204" pitchFamily="34" charset="0"/>
            </a:endParaRPr>
          </a:p>
          <a:p>
            <a:pPr marL="285750" indent="-285750">
              <a:spcBef>
                <a:spcPts val="0"/>
              </a:spcBef>
              <a:spcAft>
                <a:spcPts val="600"/>
              </a:spcAft>
              <a:buClr>
                <a:schemeClr val="bg1"/>
              </a:buClr>
              <a:buSzPct val="100000"/>
              <a:buFont typeface="Arial" panose="020B0604020202020204" pitchFamily="34" charset="0"/>
              <a:buChar char="•"/>
              <a:defRPr/>
            </a:pPr>
            <a:r>
              <a:rPr lang="en-US" altLang="en-US" sz="2000" dirty="0">
                <a:solidFill>
                  <a:schemeClr val="bg1"/>
                </a:solidFill>
                <a:latin typeface="Arial" panose="020B0604020202020204" pitchFamily="34" charset="0"/>
                <a:cs typeface="Arial" panose="020B0604020202020204" pitchFamily="34" charset="0"/>
              </a:rPr>
              <a:t>Since 2010, </a:t>
            </a:r>
            <a:r>
              <a:rPr lang="en-US" altLang="en-US" sz="2000" b="1" dirty="0">
                <a:solidFill>
                  <a:schemeClr val="bg1"/>
                </a:solidFill>
                <a:latin typeface="Arial" panose="020B0604020202020204" pitchFamily="34" charset="0"/>
                <a:cs typeface="Arial" panose="020B0604020202020204" pitchFamily="34" charset="0"/>
              </a:rPr>
              <a:t>31</a:t>
            </a:r>
            <a:r>
              <a:rPr lang="en-US" altLang="en-US" sz="2000" dirty="0">
                <a:solidFill>
                  <a:schemeClr val="bg1"/>
                </a:solidFill>
                <a:latin typeface="Arial" panose="020B0604020202020204" pitchFamily="34" charset="0"/>
                <a:cs typeface="Arial" panose="020B0604020202020204" pitchFamily="34" charset="0"/>
              </a:rPr>
              <a:t> Village have voted not to dissolve</a:t>
            </a:r>
            <a:r>
              <a:rPr lang="en-US" altLang="en-US" sz="2000" dirty="0">
                <a:solidFill>
                  <a:schemeClr val="bg1"/>
                </a:solidFill>
              </a:rPr>
              <a:t>.</a:t>
            </a:r>
            <a:endParaRPr lang="en-US" sz="2000" dirty="0">
              <a:solidFill>
                <a:schemeClr val="bg1"/>
              </a:solidFill>
            </a:endParaRPr>
          </a:p>
          <a:p>
            <a:pPr>
              <a:spcBef>
                <a:spcPts val="600"/>
              </a:spcBef>
              <a:buClr>
                <a:schemeClr val="bg1"/>
              </a:buClr>
              <a:buSzPct val="100000"/>
              <a:defRPr/>
            </a:pPr>
            <a:endParaRPr lang="en-US" altLang="en-US" sz="2000" b="1" u="sng" dirty="0">
              <a:solidFill>
                <a:srgbClr val="00B0F0"/>
              </a:solidFill>
              <a:cs typeface="Arial" panose="020B0604020202020204" pitchFamily="34" charset="0"/>
            </a:endParaRPr>
          </a:p>
          <a:p>
            <a:pPr marL="0" indent="0">
              <a:spcBef>
                <a:spcPts val="600"/>
              </a:spcBef>
              <a:buClr>
                <a:schemeClr val="bg1"/>
              </a:buClr>
              <a:buSzPct val="100000"/>
              <a:buNone/>
              <a:defRPr/>
            </a:pPr>
            <a:endParaRPr lang="en-US" altLang="en-US" sz="2000" b="1" dirty="0">
              <a:solidFill>
                <a:srgbClr val="00B0F0"/>
              </a:solidFill>
              <a:cs typeface="Arial" panose="020B0604020202020204" pitchFamily="34" charset="0"/>
            </a:endParaRPr>
          </a:p>
          <a:p>
            <a:pPr>
              <a:spcBef>
                <a:spcPts val="600"/>
              </a:spcBef>
              <a:buClr>
                <a:schemeClr val="bg1"/>
              </a:buClr>
              <a:buSzPct val="100000"/>
              <a:defRPr/>
            </a:pPr>
            <a:endParaRPr lang="en-US" altLang="en-US" sz="2000" b="1" dirty="0">
              <a:solidFill>
                <a:schemeClr val="bg1"/>
              </a:solidFill>
              <a:latin typeface="Arial" panose="020B0604020202020204" pitchFamily="34" charset="0"/>
              <a:cs typeface="Arial" panose="020B0604020202020204" pitchFamily="34" charset="0"/>
            </a:endParaRPr>
          </a:p>
          <a:p>
            <a:pPr marL="0" indent="0">
              <a:spcBef>
                <a:spcPts val="600"/>
              </a:spcBef>
              <a:buClr>
                <a:schemeClr val="bg1"/>
              </a:buClr>
              <a:buSzPct val="100000"/>
              <a:buFont typeface="Arial" panose="020B0604020202020204" pitchFamily="34" charset="0"/>
              <a:buNone/>
              <a:defRPr/>
            </a:pPr>
            <a:endParaRPr lang="en-US" altLang="en-US" sz="2000" b="1" dirty="0">
              <a:solidFill>
                <a:schemeClr val="bg1"/>
              </a:solidFill>
              <a:latin typeface="Arial" panose="020B0604020202020204" pitchFamily="34" charset="0"/>
              <a:cs typeface="Arial" panose="020B0604020202020204" pitchFamily="34" charset="0"/>
            </a:endParaRPr>
          </a:p>
          <a:p>
            <a:pPr>
              <a:spcBef>
                <a:spcPts val="600"/>
              </a:spcBef>
              <a:buClr>
                <a:schemeClr val="bg1"/>
              </a:buClr>
              <a:buSzPct val="100000"/>
              <a:defRPr/>
            </a:pPr>
            <a:endParaRPr lang="en-US" altLang="en-US" sz="2000" b="1" dirty="0">
              <a:solidFill>
                <a:schemeClr val="bg1"/>
              </a:solidFill>
              <a:latin typeface="Arial" panose="020B0604020202020204" pitchFamily="34" charset="0"/>
              <a:cs typeface="Arial" panose="020B0604020202020204" pitchFamily="34" charset="0"/>
            </a:endParaRPr>
          </a:p>
          <a:p>
            <a:pPr marL="0" indent="0">
              <a:spcBef>
                <a:spcPts val="600"/>
              </a:spcBef>
              <a:buClr>
                <a:schemeClr val="bg1"/>
              </a:buClr>
              <a:buSzPct val="100000"/>
              <a:buFont typeface="Arial" charset="0"/>
              <a:buNone/>
              <a:defRPr/>
            </a:pPr>
            <a:r>
              <a:rPr lang="en-US" altLang="en-US" sz="2000" b="1" u="sng" dirty="0">
                <a:solidFill>
                  <a:schemeClr val="accent5">
                    <a:lumMod val="60000"/>
                    <a:lumOff val="40000"/>
                  </a:schemeClr>
                </a:solidFill>
                <a:latin typeface="Arial" panose="020B0604020202020204" pitchFamily="34" charset="0"/>
                <a:cs typeface="Arial" panose="020B0604020202020204" pitchFamily="34" charset="0"/>
              </a:rPr>
              <a:t> </a:t>
            </a:r>
          </a:p>
          <a:p>
            <a:pPr>
              <a:buClr>
                <a:schemeClr val="bg1"/>
              </a:buClr>
              <a:buSzPct val="46000"/>
              <a:defRPr/>
            </a:pPr>
            <a:endParaRPr lang="en-US" altLang="en-US" dirty="0">
              <a:solidFill>
                <a:schemeClr val="bg1"/>
              </a:solidFill>
            </a:endParaRPr>
          </a:p>
        </p:txBody>
      </p:sp>
      <p:cxnSp>
        <p:nvCxnSpPr>
          <p:cNvPr id="7" name="Straight Connector 6"/>
          <p:cNvCxnSpPr/>
          <p:nvPr/>
        </p:nvCxnSpPr>
        <p:spPr>
          <a:xfrm>
            <a:off x="-1" y="1006886"/>
            <a:ext cx="9144000" cy="0"/>
          </a:xfrm>
          <a:prstGeom prst="line">
            <a:avLst/>
          </a:prstGeom>
          <a:ln w="28575">
            <a:solidFill>
              <a:srgbClr val="00B0F0"/>
            </a:solidFill>
          </a:ln>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1589809" y="374073"/>
            <a:ext cx="6016336" cy="523220"/>
          </a:xfrm>
          <a:prstGeom prst="rect">
            <a:avLst/>
          </a:prstGeom>
          <a:noFill/>
        </p:spPr>
        <p:txBody>
          <a:bodyPr wrap="square" rtlCol="0">
            <a:spAutoFit/>
          </a:bodyPr>
          <a:lstStyle/>
          <a:p>
            <a:r>
              <a:rPr lang="en-US" altLang="en-US" sz="2800" b="1" dirty="0">
                <a:solidFill>
                  <a:srgbClr val="00CCFF"/>
                </a:solidFill>
              </a:rPr>
              <a:t>VILLAGE DISSOLUTIONS IN NYS</a:t>
            </a:r>
            <a:endParaRPr lang="en-US" sz="2800" dirty="0"/>
          </a:p>
        </p:txBody>
      </p:sp>
      <p:sp>
        <p:nvSpPr>
          <p:cNvPr id="6" name="Rectangle 5"/>
          <p:cNvSpPr/>
          <p:nvPr/>
        </p:nvSpPr>
        <p:spPr bwMode="auto">
          <a:xfrm>
            <a:off x="0" y="5772150"/>
            <a:ext cx="9144000" cy="1085850"/>
          </a:xfrm>
          <a:prstGeom prst="rect">
            <a:avLst/>
          </a:prstGeom>
          <a:solidFill>
            <a:srgbClr val="0054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8"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3000" y="5949950"/>
            <a:ext cx="19843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6238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322262" y="1012248"/>
            <a:ext cx="8499475" cy="5621948"/>
          </a:xfrm>
        </p:spPr>
        <p:txBody>
          <a:bodyPr/>
          <a:lstStyle/>
          <a:p>
            <a:pPr>
              <a:spcBef>
                <a:spcPts val="600"/>
              </a:spcBef>
              <a:spcAft>
                <a:spcPts val="1200"/>
              </a:spcAft>
              <a:buClr>
                <a:schemeClr val="bg1"/>
              </a:buClr>
              <a:buSzPct val="100000"/>
              <a:defRPr/>
            </a:pPr>
            <a:r>
              <a:rPr lang="en-US" altLang="en-US" sz="2000" b="1" dirty="0">
                <a:solidFill>
                  <a:srgbClr val="00B0F0"/>
                </a:solidFill>
                <a:cs typeface="Arial" panose="020B0604020202020204" pitchFamily="34" charset="0"/>
              </a:rPr>
              <a:t>A new Government Reorganization and Citizen Empowerment Act </a:t>
            </a:r>
            <a:r>
              <a:rPr lang="en-US" altLang="en-US" sz="2000" dirty="0">
                <a:solidFill>
                  <a:schemeClr val="bg1"/>
                </a:solidFill>
                <a:cs typeface="Arial" panose="020B0604020202020204" pitchFamily="34" charset="0"/>
              </a:rPr>
              <a:t>was enacted in 2010 and provides for a revised process:</a:t>
            </a:r>
          </a:p>
          <a:p>
            <a:pPr lvl="1">
              <a:spcBef>
                <a:spcPts val="600"/>
              </a:spcBef>
              <a:buClr>
                <a:schemeClr val="bg1"/>
              </a:buClr>
              <a:buSzPct val="100000"/>
              <a:defRPr/>
            </a:pPr>
            <a:r>
              <a:rPr lang="en-US" altLang="en-US" sz="1800" b="1" dirty="0">
                <a:solidFill>
                  <a:srgbClr val="00B0F0"/>
                </a:solidFill>
                <a:cs typeface="Arial" panose="020B0604020202020204" pitchFamily="34" charset="0"/>
              </a:rPr>
              <a:t>Board Initiated Proc</a:t>
            </a:r>
            <a:r>
              <a:rPr lang="en-US" altLang="en-US" sz="1800" dirty="0">
                <a:solidFill>
                  <a:srgbClr val="00B0F0"/>
                </a:solidFill>
                <a:cs typeface="Arial" panose="020B0604020202020204" pitchFamily="34" charset="0"/>
              </a:rPr>
              <a:t>ess</a:t>
            </a:r>
            <a:r>
              <a:rPr lang="en-US" altLang="en-US" sz="1800" dirty="0">
                <a:solidFill>
                  <a:schemeClr val="bg1"/>
                </a:solidFill>
                <a:cs typeface="Arial" panose="020B0604020202020204" pitchFamily="34" charset="0"/>
              </a:rPr>
              <a:t>:  Village Board of Trustees may initiate the process;  however, it must  study  the impacts of dissolution and develop  and endorse a  proposed  	plan </a:t>
            </a:r>
            <a:r>
              <a:rPr lang="en-US" altLang="en-US" sz="1800" u="sng" dirty="0">
                <a:solidFill>
                  <a:schemeClr val="bg1"/>
                </a:solidFill>
                <a:cs typeface="Arial" panose="020B0604020202020204" pitchFamily="34" charset="0"/>
              </a:rPr>
              <a:t>before</a:t>
            </a:r>
            <a:r>
              <a:rPr lang="en-US" altLang="en-US" sz="1800" dirty="0">
                <a:solidFill>
                  <a:schemeClr val="bg1"/>
                </a:solidFill>
                <a:cs typeface="Arial" panose="020B0604020202020204" pitchFamily="34" charset="0"/>
              </a:rPr>
              <a:t>  holding a referendum by the Village voters </a:t>
            </a:r>
          </a:p>
          <a:p>
            <a:pPr lvl="1">
              <a:spcBef>
                <a:spcPts val="600"/>
              </a:spcBef>
              <a:spcAft>
                <a:spcPts val="1200"/>
              </a:spcAft>
              <a:buClr>
                <a:schemeClr val="bg1"/>
              </a:buClr>
              <a:buSzPct val="100000"/>
              <a:defRPr/>
            </a:pPr>
            <a:r>
              <a:rPr lang="en-US" altLang="en-US" sz="1800" b="1" dirty="0">
                <a:solidFill>
                  <a:srgbClr val="00B0F0"/>
                </a:solidFill>
                <a:cs typeface="Arial" panose="020B0604020202020204" pitchFamily="34" charset="0"/>
              </a:rPr>
              <a:t>Citizen Initiated Process  </a:t>
            </a:r>
            <a:r>
              <a:rPr kumimoji="0" lang="en-US" altLang="en-US" sz="1800" b="0" i="0" u="none" strike="noStrike" kern="0" cap="none" spc="0" normalizeH="0" baseline="0" noProof="0" dirty="0">
                <a:ln>
                  <a:noFill/>
                </a:ln>
                <a:solidFill>
                  <a:srgbClr val="FFFFFF"/>
                </a:solidFill>
                <a:effectLst/>
                <a:uLnTx/>
                <a:uFillTx/>
                <a:ea typeface="Arial Unicode MS"/>
                <a:cs typeface="Arial Unicode MS"/>
              </a:rPr>
              <a:t>“The… Government Reorganization and Citizen Empowerment Act … provides a process for citizens to petition for a public vote on dissolving or consolidating local governments The Dissolution or Consolidation process may also be initiated by a local governing board.”</a:t>
            </a:r>
            <a:endParaRPr lang="en-US" altLang="en-US" sz="1800" b="1" dirty="0">
              <a:solidFill>
                <a:srgbClr val="00B0F0"/>
              </a:solidFill>
              <a:cs typeface="Arial" panose="020B0604020202020204" pitchFamily="34" charset="0"/>
            </a:endParaRPr>
          </a:p>
          <a:p>
            <a:pPr>
              <a:spcBef>
                <a:spcPts val="600"/>
              </a:spcBef>
              <a:spcAft>
                <a:spcPts val="1200"/>
              </a:spcAft>
              <a:buClr>
                <a:schemeClr val="bg1"/>
              </a:buClr>
              <a:buSzPct val="100000"/>
              <a:defRPr/>
            </a:pPr>
            <a:r>
              <a:rPr lang="en-US" altLang="en-US" sz="2000" dirty="0">
                <a:solidFill>
                  <a:schemeClr val="bg1"/>
                </a:solidFill>
                <a:cs typeface="Arial" panose="020B0604020202020204" pitchFamily="34" charset="0"/>
              </a:rPr>
              <a:t>The Village of Addison Dissolution  process is a </a:t>
            </a:r>
            <a:r>
              <a:rPr lang="en-US" altLang="en-US" sz="2000" b="1" u="sng" dirty="0">
                <a:solidFill>
                  <a:srgbClr val="00B0F0"/>
                </a:solidFill>
                <a:cs typeface="Arial" panose="020B0604020202020204" pitchFamily="34" charset="0"/>
              </a:rPr>
              <a:t>Board-Initiated Process.</a:t>
            </a:r>
          </a:p>
          <a:p>
            <a:pPr>
              <a:spcBef>
                <a:spcPts val="600"/>
              </a:spcBef>
              <a:spcAft>
                <a:spcPts val="1200"/>
              </a:spcAft>
              <a:buClr>
                <a:schemeClr val="bg1"/>
              </a:buClr>
              <a:buSzPct val="100000"/>
              <a:defRPr/>
            </a:pPr>
            <a:r>
              <a:rPr lang="en-US" altLang="en-US" sz="2000" b="1" dirty="0">
                <a:solidFill>
                  <a:srgbClr val="00CCFF"/>
                </a:solidFill>
              </a:rPr>
              <a:t>Citizen Empowerment Tax Credit (CETC):  </a:t>
            </a:r>
            <a:r>
              <a:rPr lang="en-US" altLang="en-US" sz="1800" dirty="0">
                <a:solidFill>
                  <a:schemeClr val="bg1"/>
                </a:solidFill>
              </a:rPr>
              <a:t>NYS Provides an incentive to communities </a:t>
            </a:r>
            <a:r>
              <a:rPr lang="en-US" sz="1800" dirty="0">
                <a:solidFill>
                  <a:schemeClr val="bg1"/>
                </a:solidFill>
              </a:rPr>
              <a:t>to encourage the dissolution/consolidation of local governments. Post dissolution, a credit equal to 15% of the combined Town and Village property tax levies in the year prior to dissolution or $1,000,000 whichever is less.  The CETC </a:t>
            </a:r>
            <a:r>
              <a:rPr lang="en-US" sz="1800" u="sng" dirty="0">
                <a:solidFill>
                  <a:schemeClr val="bg1"/>
                </a:solidFill>
              </a:rPr>
              <a:t>is provided to the Town</a:t>
            </a:r>
            <a:r>
              <a:rPr lang="en-US" sz="1800" dirty="0">
                <a:solidFill>
                  <a:schemeClr val="bg1"/>
                </a:solidFill>
              </a:rPr>
              <a:t> on an annual basis.</a:t>
            </a:r>
          </a:p>
          <a:p>
            <a:pPr>
              <a:spcBef>
                <a:spcPts val="600"/>
              </a:spcBef>
              <a:buClr>
                <a:schemeClr val="bg1"/>
              </a:buClr>
              <a:buSzPct val="100000"/>
              <a:defRPr/>
            </a:pPr>
            <a:endParaRPr lang="en-US" altLang="en-US" sz="2000" b="1" u="sng" dirty="0">
              <a:solidFill>
                <a:srgbClr val="00B0F0"/>
              </a:solidFill>
              <a:cs typeface="Arial" panose="020B0604020202020204" pitchFamily="34" charset="0"/>
            </a:endParaRPr>
          </a:p>
          <a:p>
            <a:pPr marL="0" indent="0">
              <a:spcBef>
                <a:spcPts val="600"/>
              </a:spcBef>
              <a:buClr>
                <a:schemeClr val="bg1"/>
              </a:buClr>
              <a:buSzPct val="100000"/>
              <a:buNone/>
              <a:defRPr/>
            </a:pPr>
            <a:endParaRPr lang="en-US" altLang="en-US" sz="2000" b="1" dirty="0">
              <a:solidFill>
                <a:srgbClr val="00B0F0"/>
              </a:solidFill>
              <a:cs typeface="Arial" panose="020B0604020202020204" pitchFamily="34" charset="0"/>
            </a:endParaRPr>
          </a:p>
          <a:p>
            <a:pPr>
              <a:spcBef>
                <a:spcPts val="600"/>
              </a:spcBef>
              <a:buClr>
                <a:schemeClr val="bg1"/>
              </a:buClr>
              <a:buSzPct val="100000"/>
              <a:defRPr/>
            </a:pPr>
            <a:endParaRPr lang="en-US" altLang="en-US" sz="2000" b="1" dirty="0">
              <a:solidFill>
                <a:schemeClr val="bg1"/>
              </a:solidFill>
              <a:latin typeface="Arial" panose="020B0604020202020204" pitchFamily="34" charset="0"/>
              <a:cs typeface="Arial" panose="020B0604020202020204" pitchFamily="34" charset="0"/>
            </a:endParaRPr>
          </a:p>
          <a:p>
            <a:pPr marL="0" indent="0">
              <a:spcBef>
                <a:spcPts val="600"/>
              </a:spcBef>
              <a:buClr>
                <a:schemeClr val="bg1"/>
              </a:buClr>
              <a:buSzPct val="100000"/>
              <a:buFont typeface="Arial" panose="020B0604020202020204" pitchFamily="34" charset="0"/>
              <a:buNone/>
              <a:defRPr/>
            </a:pPr>
            <a:endParaRPr lang="en-US" altLang="en-US" sz="2000" b="1" dirty="0">
              <a:solidFill>
                <a:schemeClr val="bg1"/>
              </a:solidFill>
              <a:latin typeface="Arial" panose="020B0604020202020204" pitchFamily="34" charset="0"/>
              <a:cs typeface="Arial" panose="020B0604020202020204" pitchFamily="34" charset="0"/>
            </a:endParaRPr>
          </a:p>
          <a:p>
            <a:pPr>
              <a:spcBef>
                <a:spcPts val="600"/>
              </a:spcBef>
              <a:buClr>
                <a:schemeClr val="bg1"/>
              </a:buClr>
              <a:buSzPct val="100000"/>
              <a:defRPr/>
            </a:pPr>
            <a:endParaRPr lang="en-US" altLang="en-US" sz="2000" b="1" dirty="0">
              <a:solidFill>
                <a:schemeClr val="bg1"/>
              </a:solidFill>
              <a:latin typeface="Arial" panose="020B0604020202020204" pitchFamily="34" charset="0"/>
              <a:cs typeface="Arial" panose="020B0604020202020204" pitchFamily="34" charset="0"/>
            </a:endParaRPr>
          </a:p>
          <a:p>
            <a:pPr marL="0" indent="0">
              <a:spcBef>
                <a:spcPts val="600"/>
              </a:spcBef>
              <a:buClr>
                <a:schemeClr val="bg1"/>
              </a:buClr>
              <a:buSzPct val="100000"/>
              <a:buFont typeface="Arial" charset="0"/>
              <a:buNone/>
              <a:defRPr/>
            </a:pPr>
            <a:r>
              <a:rPr lang="en-US" altLang="en-US" sz="2000" b="1" u="sng" dirty="0">
                <a:solidFill>
                  <a:schemeClr val="accent5">
                    <a:lumMod val="60000"/>
                    <a:lumOff val="40000"/>
                  </a:schemeClr>
                </a:solidFill>
                <a:latin typeface="Arial" panose="020B0604020202020204" pitchFamily="34" charset="0"/>
                <a:cs typeface="Arial" panose="020B0604020202020204" pitchFamily="34" charset="0"/>
              </a:rPr>
              <a:t> </a:t>
            </a:r>
          </a:p>
          <a:p>
            <a:pPr>
              <a:buClr>
                <a:schemeClr val="bg1"/>
              </a:buClr>
              <a:buSzPct val="46000"/>
              <a:defRPr/>
            </a:pPr>
            <a:endParaRPr lang="en-US" altLang="en-US" dirty="0">
              <a:solidFill>
                <a:schemeClr val="bg1"/>
              </a:solidFill>
            </a:endParaRPr>
          </a:p>
        </p:txBody>
      </p:sp>
      <p:sp>
        <p:nvSpPr>
          <p:cNvPr id="69635" name="Rectangle 2"/>
          <p:cNvSpPr>
            <a:spLocks noChangeArrowheads="1"/>
          </p:cNvSpPr>
          <p:nvPr/>
        </p:nvSpPr>
        <p:spPr bwMode="auto">
          <a:xfrm>
            <a:off x="493713" y="92930"/>
            <a:ext cx="81565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400" b="1" dirty="0">
                <a:solidFill>
                  <a:srgbClr val="00CCFF"/>
                </a:solidFill>
              </a:rPr>
              <a:t>HOW DID WE GET HERE?</a:t>
            </a:r>
            <a:endParaRPr lang="en-US" altLang="en-US" sz="2400" dirty="0"/>
          </a:p>
        </p:txBody>
      </p:sp>
      <p:cxnSp>
        <p:nvCxnSpPr>
          <p:cNvPr id="7" name="Straight Connector 6"/>
          <p:cNvCxnSpPr/>
          <p:nvPr/>
        </p:nvCxnSpPr>
        <p:spPr>
          <a:xfrm>
            <a:off x="0" y="622422"/>
            <a:ext cx="9144000" cy="0"/>
          </a:xfrm>
          <a:prstGeom prst="line">
            <a:avLst/>
          </a:prstGeom>
          <a:ln w="28575">
            <a:solidFill>
              <a:srgbClr val="00B0F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79485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Box 1"/>
          <p:cNvSpPr txBox="1">
            <a:spLocks noChangeArrowheads="1"/>
          </p:cNvSpPr>
          <p:nvPr/>
        </p:nvSpPr>
        <p:spPr bwMode="auto">
          <a:xfrm>
            <a:off x="0" y="193675"/>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800" b="1" dirty="0">
                <a:solidFill>
                  <a:srgbClr val="00CCFF"/>
                </a:solidFill>
              </a:rPr>
              <a:t>WHAT IS A DISSOLUTION PLAN?</a:t>
            </a:r>
          </a:p>
        </p:txBody>
      </p:sp>
      <p:sp>
        <p:nvSpPr>
          <p:cNvPr id="2" name="Rectangle 1"/>
          <p:cNvSpPr/>
          <p:nvPr/>
        </p:nvSpPr>
        <p:spPr>
          <a:xfrm>
            <a:off x="568325" y="1166813"/>
            <a:ext cx="8451850" cy="5103812"/>
          </a:xfrm>
          <a:prstGeom prst="rect">
            <a:avLst/>
          </a:prstGeom>
        </p:spPr>
        <p:txBody>
          <a:bodyPr>
            <a:spAutoFit/>
          </a:bodyPr>
          <a:lstStyle/>
          <a:p>
            <a:pPr marL="342900" lvl="1" indent="-342900">
              <a:spcBef>
                <a:spcPts val="600"/>
              </a:spcBef>
              <a:spcAft>
                <a:spcPts val="600"/>
              </a:spcAft>
              <a:buFont typeface="Arial" panose="020B0604020202020204" pitchFamily="34" charset="0"/>
              <a:buChar char="•"/>
              <a:defRPr/>
            </a:pPr>
            <a:r>
              <a:rPr lang="en-US" sz="1900" dirty="0">
                <a:solidFill>
                  <a:prstClr val="white"/>
                </a:solidFill>
              </a:rPr>
              <a:t>A Dissolution Plan must address all the legal requirements outlined </a:t>
            </a:r>
            <a:br>
              <a:rPr lang="en-US" sz="1900" dirty="0">
                <a:solidFill>
                  <a:prstClr val="white"/>
                </a:solidFill>
              </a:rPr>
            </a:br>
            <a:r>
              <a:rPr lang="en-US" sz="1900" dirty="0">
                <a:solidFill>
                  <a:prstClr val="white"/>
                </a:solidFill>
              </a:rPr>
              <a:t>in Article 17-A of the New York State General Municipal Law. </a:t>
            </a:r>
          </a:p>
          <a:p>
            <a:pPr marL="342900" lvl="1" indent="-342900">
              <a:spcBef>
                <a:spcPts val="600"/>
              </a:spcBef>
              <a:spcAft>
                <a:spcPts val="400"/>
              </a:spcAft>
              <a:buFont typeface="Arial" panose="020B0604020202020204" pitchFamily="34" charset="0"/>
              <a:buChar char="•"/>
              <a:defRPr/>
            </a:pPr>
            <a:r>
              <a:rPr lang="en-US" sz="1900" u="sng" dirty="0">
                <a:solidFill>
                  <a:prstClr val="white"/>
                </a:solidFill>
              </a:rPr>
              <a:t>Prior to the Referendum by the Village electorate</a:t>
            </a:r>
            <a:r>
              <a:rPr lang="en-US" sz="1900" dirty="0">
                <a:solidFill>
                  <a:prstClr val="white"/>
                </a:solidFill>
              </a:rPr>
              <a:t>, the Plan provides </a:t>
            </a:r>
            <a:r>
              <a:rPr lang="en-US" sz="1900" dirty="0">
                <a:solidFill>
                  <a:prstClr val="white"/>
                </a:solidFill>
                <a:cs typeface="Arial" panose="020B0604020202020204" pitchFamily="34" charset="0"/>
              </a:rPr>
              <a:t>residents with information of how the Dissolution might affect them:</a:t>
            </a:r>
          </a:p>
          <a:p>
            <a:pPr marL="742341" lvl="1" indent="-285515">
              <a:spcBef>
                <a:spcPts val="0"/>
              </a:spcBef>
              <a:spcAft>
                <a:spcPts val="400"/>
              </a:spcAft>
              <a:buFont typeface="Arial" pitchFamily="34" charset="0"/>
              <a:buChar char="•"/>
              <a:defRPr/>
            </a:pPr>
            <a:r>
              <a:rPr lang="en-US" sz="1700" dirty="0">
                <a:solidFill>
                  <a:prstClr val="white"/>
                </a:solidFill>
                <a:cs typeface="Arial" panose="020B0604020202020204" pitchFamily="34" charset="0"/>
              </a:rPr>
              <a:t>Impact on Governance and Representation</a:t>
            </a:r>
          </a:p>
          <a:p>
            <a:pPr marL="742341" lvl="1" indent="-285515">
              <a:spcBef>
                <a:spcPts val="0"/>
              </a:spcBef>
              <a:spcAft>
                <a:spcPts val="400"/>
              </a:spcAft>
              <a:buFont typeface="Arial" pitchFamily="34" charset="0"/>
              <a:buChar char="•"/>
              <a:defRPr/>
            </a:pPr>
            <a:r>
              <a:rPr lang="en-US" sz="1700" dirty="0">
                <a:solidFill>
                  <a:prstClr val="white"/>
                </a:solidFill>
                <a:cs typeface="Arial" panose="020B0604020202020204" pitchFamily="34" charset="0"/>
              </a:rPr>
              <a:t>Future Conditions for Services </a:t>
            </a:r>
          </a:p>
          <a:p>
            <a:pPr marL="742341" lvl="1" indent="-285515">
              <a:spcBef>
                <a:spcPts val="0"/>
              </a:spcBef>
              <a:spcAft>
                <a:spcPts val="400"/>
              </a:spcAft>
              <a:buFont typeface="Arial" pitchFamily="34" charset="0"/>
              <a:buChar char="•"/>
              <a:defRPr/>
            </a:pPr>
            <a:r>
              <a:rPr lang="en-US" sz="1700" dirty="0">
                <a:solidFill>
                  <a:prstClr val="white"/>
                </a:solidFill>
                <a:cs typeface="Arial" panose="020B0604020202020204" pitchFamily="34" charset="0"/>
              </a:rPr>
              <a:t>Estimated Impact on Property Taxes </a:t>
            </a:r>
          </a:p>
          <a:p>
            <a:pPr marL="742341" lvl="1" indent="-285515">
              <a:spcBef>
                <a:spcPts val="0"/>
              </a:spcBef>
              <a:spcAft>
                <a:spcPts val="400"/>
              </a:spcAft>
              <a:buFont typeface="Arial" pitchFamily="34" charset="0"/>
              <a:buChar char="•"/>
              <a:defRPr/>
            </a:pPr>
            <a:r>
              <a:rPr lang="en-US" sz="1700" dirty="0">
                <a:solidFill>
                  <a:schemeClr val="bg1"/>
                </a:solidFill>
              </a:rPr>
              <a:t>Accounting and Disposition Plan for the Village’s Assets and Liabilities </a:t>
            </a:r>
          </a:p>
          <a:p>
            <a:pPr marL="742341" lvl="1" indent="-285515">
              <a:spcBef>
                <a:spcPts val="0"/>
              </a:spcBef>
              <a:spcAft>
                <a:spcPts val="400"/>
              </a:spcAft>
              <a:buFont typeface="Arial" pitchFamily="34" charset="0"/>
              <a:buChar char="•"/>
              <a:defRPr/>
            </a:pPr>
            <a:r>
              <a:rPr lang="en-US" sz="1700" dirty="0">
                <a:solidFill>
                  <a:schemeClr val="bg1"/>
                </a:solidFill>
              </a:rPr>
              <a:t>Potential Impact on Existing Village Local Laws and Codes</a:t>
            </a:r>
          </a:p>
          <a:p>
            <a:pPr marL="742341" lvl="1" indent="-285515">
              <a:spcBef>
                <a:spcPts val="0"/>
              </a:spcBef>
              <a:spcAft>
                <a:spcPts val="400"/>
              </a:spcAft>
              <a:buFont typeface="Arial" pitchFamily="34" charset="0"/>
              <a:buChar char="•"/>
              <a:defRPr/>
            </a:pPr>
            <a:r>
              <a:rPr lang="en-US" sz="1700" dirty="0">
                <a:solidFill>
                  <a:prstClr val="white"/>
                </a:solidFill>
                <a:cs typeface="Arial" panose="020B0604020202020204" pitchFamily="34" charset="0"/>
              </a:rPr>
              <a:t>Potential Plan for the Transfer/Elimination of Employees</a:t>
            </a:r>
          </a:p>
          <a:p>
            <a:pPr marL="742341" lvl="1" indent="-285515">
              <a:spcBef>
                <a:spcPts val="0"/>
              </a:spcBef>
              <a:spcAft>
                <a:spcPts val="400"/>
              </a:spcAft>
              <a:buFont typeface="Arial" pitchFamily="34" charset="0"/>
              <a:buChar char="•"/>
              <a:defRPr/>
            </a:pPr>
            <a:r>
              <a:rPr lang="en-US" sz="1700" dirty="0">
                <a:solidFill>
                  <a:schemeClr val="bg1"/>
                </a:solidFill>
                <a:effectLst>
                  <a:outerShdw blurRad="38100" dist="38100" dir="2700000" algn="tl">
                    <a:srgbClr val="000000">
                      <a:alpha val="43137"/>
                    </a:srgbClr>
                  </a:outerShdw>
                </a:effectLst>
                <a:cs typeface="Arial" panose="020B0604020202020204" pitchFamily="34" charset="0"/>
              </a:rPr>
              <a:t>Proposed Date of Dissolution</a:t>
            </a:r>
          </a:p>
          <a:p>
            <a:pPr marL="742341" lvl="1" indent="-285515">
              <a:spcBef>
                <a:spcPts val="0"/>
              </a:spcBef>
              <a:spcAft>
                <a:spcPts val="600"/>
              </a:spcAft>
              <a:buFont typeface="Arial" pitchFamily="34" charset="0"/>
              <a:buChar char="•"/>
              <a:defRPr/>
            </a:pPr>
            <a:r>
              <a:rPr lang="en-US" sz="1700" dirty="0">
                <a:solidFill>
                  <a:prstClr val="white"/>
                </a:solidFill>
                <a:cs typeface="Arial" panose="020B0604020202020204" pitchFamily="34" charset="0"/>
              </a:rPr>
              <a:t>Cost of Dissolution</a:t>
            </a:r>
          </a:p>
          <a:p>
            <a:pPr marL="286728" indent="-285515">
              <a:spcBef>
                <a:spcPts val="600"/>
              </a:spcBef>
              <a:spcAft>
                <a:spcPts val="600"/>
              </a:spcAft>
              <a:buFont typeface="Arial" pitchFamily="34" charset="0"/>
              <a:buChar char="•"/>
              <a:defRPr/>
            </a:pPr>
            <a:r>
              <a:rPr lang="en-US" sz="1900" u="sng" dirty="0">
                <a:solidFill>
                  <a:prstClr val="white"/>
                </a:solidFill>
                <a:cs typeface="Arial" panose="020B0604020202020204" pitchFamily="34" charset="0"/>
              </a:rPr>
              <a:t>Post Dissolution the Plan</a:t>
            </a:r>
            <a:r>
              <a:rPr lang="en-US" sz="1900" dirty="0">
                <a:solidFill>
                  <a:prstClr val="white"/>
                </a:solidFill>
                <a:cs typeface="Arial" panose="020B0604020202020204" pitchFamily="34" charset="0"/>
              </a:rPr>
              <a:t> is Non-binding on the Town.</a:t>
            </a:r>
          </a:p>
          <a:p>
            <a:pPr marL="742341" lvl="1" indent="-285515">
              <a:spcBef>
                <a:spcPts val="0"/>
              </a:spcBef>
              <a:spcAft>
                <a:spcPts val="600"/>
              </a:spcAft>
              <a:buFont typeface="Arial" pitchFamily="34" charset="0"/>
              <a:buChar char="•"/>
              <a:defRPr/>
            </a:pPr>
            <a:endParaRPr lang="en-US" sz="1900" dirty="0">
              <a:solidFill>
                <a:schemeClr val="bg1"/>
              </a:solidFill>
              <a:effectLst>
                <a:outerShdw blurRad="38100" dist="38100" dir="2700000" algn="tl">
                  <a:srgbClr val="000000">
                    <a:alpha val="43137"/>
                  </a:srgbClr>
                </a:outerShdw>
              </a:effectLst>
              <a:cs typeface="Arial" panose="020B0604020202020204" pitchFamily="34" charset="0"/>
            </a:endParaRPr>
          </a:p>
          <a:p>
            <a:pPr marL="742341" lvl="1" indent="-285515">
              <a:spcBef>
                <a:spcPts val="0"/>
              </a:spcBef>
              <a:spcAft>
                <a:spcPts val="600"/>
              </a:spcAft>
              <a:buFont typeface="Arial" pitchFamily="34" charset="0"/>
              <a:buChar char="•"/>
              <a:defRPr/>
            </a:pPr>
            <a:endParaRPr lang="en-US" sz="1900" dirty="0">
              <a:solidFill>
                <a:prstClr val="white"/>
              </a:solidFill>
              <a:effectLst>
                <a:outerShdw blurRad="38100" dist="38100" dir="2700000" algn="tl">
                  <a:srgbClr val="000000">
                    <a:alpha val="43137"/>
                  </a:srgbClr>
                </a:outerShdw>
              </a:effectLst>
              <a:cs typeface="Arial" panose="020B0604020202020204" pitchFamily="34" charset="0"/>
            </a:endParaRPr>
          </a:p>
        </p:txBody>
      </p:sp>
      <p:sp>
        <p:nvSpPr>
          <p:cNvPr id="7" name="Rectangle 6"/>
          <p:cNvSpPr/>
          <p:nvPr/>
        </p:nvSpPr>
        <p:spPr bwMode="auto">
          <a:xfrm>
            <a:off x="0" y="5969000"/>
            <a:ext cx="9144000" cy="889000"/>
          </a:xfrm>
          <a:prstGeom prst="rect">
            <a:avLst/>
          </a:prstGeom>
          <a:solidFill>
            <a:srgbClr val="0054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885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0075" y="6045200"/>
            <a:ext cx="19843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0" y="877888"/>
            <a:ext cx="9144000" cy="0"/>
          </a:xfrm>
          <a:prstGeom prst="line">
            <a:avLst/>
          </a:prstGeom>
          <a:ln w="28575">
            <a:solidFill>
              <a:srgbClr val="00B0F0"/>
            </a:solidFill>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Box 1"/>
          <p:cNvSpPr txBox="1">
            <a:spLocks noChangeArrowheads="1"/>
          </p:cNvSpPr>
          <p:nvPr/>
        </p:nvSpPr>
        <p:spPr bwMode="auto">
          <a:xfrm>
            <a:off x="0" y="109538"/>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400" b="1" dirty="0">
                <a:solidFill>
                  <a:srgbClr val="00CCFF"/>
                </a:solidFill>
              </a:rPr>
              <a:t>WHAT IS CRITICAL TO KNOW ABOUT                         DISSOLUTION PLAN DEVELOPMENT</a:t>
            </a:r>
            <a:endParaRPr lang="en-US" altLang="en-US" sz="2400" dirty="0">
              <a:solidFill>
                <a:srgbClr val="00CCFF"/>
              </a:solidFill>
            </a:endParaRPr>
          </a:p>
        </p:txBody>
      </p:sp>
      <p:cxnSp>
        <p:nvCxnSpPr>
          <p:cNvPr id="19" name="Straight Connector 18"/>
          <p:cNvCxnSpPr/>
          <p:nvPr/>
        </p:nvCxnSpPr>
        <p:spPr>
          <a:xfrm>
            <a:off x="0" y="1092200"/>
            <a:ext cx="9144000" cy="0"/>
          </a:xfrm>
          <a:prstGeom prst="line">
            <a:avLst/>
          </a:prstGeom>
          <a:ln w="19050">
            <a:solidFill>
              <a:srgbClr val="00B0F0"/>
            </a:solidFill>
          </a:ln>
        </p:spPr>
        <p:style>
          <a:lnRef idx="3">
            <a:schemeClr val="accent1"/>
          </a:lnRef>
          <a:fillRef idx="0">
            <a:schemeClr val="accent1"/>
          </a:fillRef>
          <a:effectRef idx="2">
            <a:schemeClr val="accent1"/>
          </a:effectRef>
          <a:fontRef idx="minor">
            <a:schemeClr val="tx1"/>
          </a:fontRef>
        </p:style>
      </p:cxnSp>
      <p:sp>
        <p:nvSpPr>
          <p:cNvPr id="89092" name="TextBox 9"/>
          <p:cNvSpPr txBox="1">
            <a:spLocks noChangeArrowheads="1"/>
          </p:cNvSpPr>
          <p:nvPr/>
        </p:nvSpPr>
        <p:spPr bwMode="auto">
          <a:xfrm>
            <a:off x="484188" y="1144588"/>
            <a:ext cx="817562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5pPr>
            <a:lvl6pPr marL="2284413" indent="1588" defTabSz="9128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6pPr>
            <a:lvl7pPr marL="2741613" indent="1588" defTabSz="9128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7pPr>
            <a:lvl8pPr marL="3198813" indent="1588" defTabSz="9128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8pPr>
            <a:lvl9pPr marL="3656013" indent="1588" defTabSz="9128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cs typeface="Arial" charset="0"/>
              </a:defRPr>
            </a:lvl9pPr>
          </a:lstStyle>
          <a:p>
            <a:pPr>
              <a:spcAft>
                <a:spcPts val="1000"/>
              </a:spcAft>
              <a:buClr>
                <a:srgbClr val="FFFFFF"/>
              </a:buClr>
              <a:buSzPct val="100000"/>
              <a:buFont typeface="Wingdings" pitchFamily="2" charset="2"/>
              <a:buChar char="Ø"/>
            </a:pPr>
            <a:r>
              <a:rPr lang="en-US" altLang="en-US" b="1" dirty="0">
                <a:solidFill>
                  <a:srgbClr val="43CEFF"/>
                </a:solidFill>
              </a:rPr>
              <a:t>While Article 17-A calls for the Village to develop a Dissolution Plan, </a:t>
            </a:r>
            <a:br>
              <a:rPr lang="en-US" altLang="en-US" b="1" dirty="0">
                <a:solidFill>
                  <a:srgbClr val="43CEFF"/>
                </a:solidFill>
              </a:rPr>
            </a:br>
            <a:r>
              <a:rPr lang="en-US" altLang="en-US" b="1" dirty="0">
                <a:solidFill>
                  <a:srgbClr val="43CEFF"/>
                </a:solidFill>
              </a:rPr>
              <a:t>it is really not a Village issue but a Town issue.</a:t>
            </a:r>
          </a:p>
          <a:p>
            <a:pPr>
              <a:spcAft>
                <a:spcPts val="1000"/>
              </a:spcAft>
              <a:buClr>
                <a:srgbClr val="FFFFFF"/>
              </a:buClr>
              <a:buSzPct val="100000"/>
              <a:buFont typeface="Wingdings" pitchFamily="2" charset="2"/>
              <a:buChar char="Ø"/>
            </a:pPr>
            <a:r>
              <a:rPr lang="en-US" altLang="en-US" b="1" dirty="0">
                <a:solidFill>
                  <a:srgbClr val="43CEFF"/>
                </a:solidFill>
              </a:rPr>
              <a:t>Collaboration with the Town:  </a:t>
            </a:r>
            <a:r>
              <a:rPr lang="en-US" altLang="en-US" sz="1700" dirty="0">
                <a:solidFill>
                  <a:srgbClr val="FFFFFF"/>
                </a:solidFill>
              </a:rPr>
              <a:t>Town leadership and staff participating in the process, providing information, assist in the development of the Plan all aimed at the development of a realistic plan that the Town participated in  - though they’re NOT obligated to do so.</a:t>
            </a:r>
          </a:p>
          <a:p>
            <a:pPr>
              <a:spcAft>
                <a:spcPts val="1000"/>
              </a:spcAft>
              <a:buClr>
                <a:srgbClr val="FFFFFF"/>
              </a:buClr>
              <a:buSzPct val="100000"/>
              <a:buFont typeface="Wingdings" pitchFamily="2" charset="2"/>
              <a:buChar char="Ø"/>
            </a:pPr>
            <a:r>
              <a:rPr lang="en-US" altLang="en-US" b="1" dirty="0">
                <a:solidFill>
                  <a:srgbClr val="43CEFF"/>
                </a:solidFill>
              </a:rPr>
              <a:t>Town Role in Decision to Dissolve</a:t>
            </a:r>
            <a:r>
              <a:rPr lang="en-US" altLang="en-US" dirty="0">
                <a:solidFill>
                  <a:srgbClr val="43CEFF"/>
                </a:solidFill>
              </a:rPr>
              <a:t>: </a:t>
            </a:r>
            <a:r>
              <a:rPr lang="en-US" altLang="en-US" sz="1700" dirty="0">
                <a:solidFill>
                  <a:srgbClr val="FFFFFF"/>
                </a:solidFill>
              </a:rPr>
              <a:t>Town voters do not have a vote in the referendum to dissolve the Village.</a:t>
            </a:r>
          </a:p>
          <a:p>
            <a:pPr>
              <a:spcAft>
                <a:spcPts val="1000"/>
              </a:spcAft>
              <a:buClr>
                <a:srgbClr val="FFFFFF"/>
              </a:buClr>
              <a:buSzPct val="100000"/>
              <a:buFont typeface="Wingdings" pitchFamily="2" charset="2"/>
              <a:buChar char="Ø"/>
            </a:pPr>
            <a:r>
              <a:rPr lang="en-US" altLang="en-US" sz="1600" b="1" dirty="0">
                <a:solidFill>
                  <a:srgbClr val="43CEFF"/>
                </a:solidFill>
              </a:rPr>
              <a:t>Plan Development:  </a:t>
            </a:r>
            <a:r>
              <a:rPr lang="en-US" altLang="en-US" sz="1700" u="sng" dirty="0">
                <a:solidFill>
                  <a:srgbClr val="FFFFFF"/>
                </a:solidFill>
              </a:rPr>
              <a:t>If</a:t>
            </a:r>
            <a:r>
              <a:rPr lang="en-US" altLang="en-US" sz="1700" dirty="0">
                <a:solidFill>
                  <a:srgbClr val="FFFFFF"/>
                </a:solidFill>
              </a:rPr>
              <a:t> the Village electorate votes yes, the Town will be responsible for managing NEW OBLIGATIONS.  With this in mind, the Village and Town should be coordinating to determining the “what,” “who,” and “how” services will be provided – SNOW PLOWING | ROADS | STREETLIGHTS |SEWER I WATER | PARKS | SIDEWALKS.</a:t>
            </a:r>
          </a:p>
          <a:p>
            <a:pPr>
              <a:spcAft>
                <a:spcPts val="1000"/>
              </a:spcAft>
              <a:buClr>
                <a:srgbClr val="FFFFFF"/>
              </a:buClr>
              <a:buSzPct val="100000"/>
              <a:buFont typeface="Wingdings" pitchFamily="2" charset="2"/>
              <a:buChar char="Ø"/>
            </a:pPr>
            <a:r>
              <a:rPr lang="en-US" altLang="en-US" b="1" dirty="0">
                <a:solidFill>
                  <a:srgbClr val="43CEFF"/>
                </a:solidFill>
              </a:rPr>
              <a:t>Post Dissolution Town Role in Service Provision</a:t>
            </a:r>
            <a:r>
              <a:rPr lang="en-US" altLang="en-US" dirty="0">
                <a:solidFill>
                  <a:srgbClr val="43CEFF"/>
                </a:solidFill>
              </a:rPr>
              <a:t>: </a:t>
            </a:r>
            <a:r>
              <a:rPr lang="en-US" altLang="en-US" sz="1700" dirty="0">
                <a:solidFill>
                  <a:srgbClr val="FFFFFF"/>
                </a:solidFill>
              </a:rPr>
              <a:t>Upon dissolution, the Town will be responsible for governance, services, local laws and taxing.</a:t>
            </a:r>
          </a:p>
          <a:p>
            <a:pPr>
              <a:spcAft>
                <a:spcPts val="1000"/>
              </a:spcAft>
              <a:buClr>
                <a:srgbClr val="FFFFFF"/>
              </a:buClr>
              <a:buSzPct val="100000"/>
              <a:buFont typeface="Wingdings" pitchFamily="2" charset="2"/>
              <a:buChar char="Ø"/>
            </a:pPr>
            <a:r>
              <a:rPr lang="en-US" altLang="en-US" b="1" dirty="0">
                <a:solidFill>
                  <a:srgbClr val="43CEFF"/>
                </a:solidFill>
              </a:rPr>
              <a:t>Realistic Plan Development</a:t>
            </a:r>
            <a:r>
              <a:rPr lang="en-US" altLang="en-US" dirty="0">
                <a:solidFill>
                  <a:srgbClr val="43CEFF"/>
                </a:solidFill>
              </a:rPr>
              <a:t>: </a:t>
            </a:r>
            <a:r>
              <a:rPr lang="en-US" altLang="en-US" sz="1700" dirty="0">
                <a:solidFill>
                  <a:srgbClr val="FFFFFF"/>
                </a:solidFill>
              </a:rPr>
              <a:t>Coordinated development by both Town and Village rather than a Village “wish list.” The Town is NOT BOUND by the plan, but is actively participating to smooth the transition.</a:t>
            </a:r>
          </a:p>
          <a:p>
            <a:pPr>
              <a:spcAft>
                <a:spcPts val="1000"/>
              </a:spcAft>
              <a:buClr>
                <a:srgbClr val="FFFFFF"/>
              </a:buClr>
              <a:buSzPct val="100000"/>
              <a:buFont typeface="Wingdings" pitchFamily="2" charset="2"/>
              <a:buChar char="Ø"/>
            </a:pPr>
            <a:endParaRPr lang="en-US" altLang="en-US"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909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909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909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909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909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909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Box 1"/>
          <p:cNvSpPr txBox="1">
            <a:spLocks noChangeArrowheads="1"/>
          </p:cNvSpPr>
          <p:nvPr/>
        </p:nvSpPr>
        <p:spPr bwMode="auto">
          <a:xfrm>
            <a:off x="87923" y="8438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800" b="1" dirty="0">
                <a:solidFill>
                  <a:srgbClr val="00CCFF"/>
                </a:solidFill>
              </a:rPr>
              <a:t>BOARD INITIATED DISSOLUTION PROCESS</a:t>
            </a:r>
            <a:endParaRPr lang="en-US" altLang="en-US" sz="2000" dirty="0">
              <a:solidFill>
                <a:srgbClr val="00CCFF"/>
              </a:solidFill>
            </a:endParaRPr>
          </a:p>
        </p:txBody>
      </p:sp>
      <p:cxnSp>
        <p:nvCxnSpPr>
          <p:cNvPr id="19" name="Straight Connector 18"/>
          <p:cNvCxnSpPr/>
          <p:nvPr/>
        </p:nvCxnSpPr>
        <p:spPr>
          <a:xfrm>
            <a:off x="-112346" y="702652"/>
            <a:ext cx="9144000" cy="0"/>
          </a:xfrm>
          <a:prstGeom prst="line">
            <a:avLst/>
          </a:prstGeom>
          <a:ln w="19050">
            <a:solidFill>
              <a:srgbClr val="00B0F0"/>
            </a:solidFill>
          </a:ln>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87923" y="876423"/>
            <a:ext cx="8527562" cy="7063472"/>
          </a:xfrm>
          <a:prstGeom prst="rect">
            <a:avLst/>
          </a:prstGeom>
          <a:noFill/>
        </p:spPr>
        <p:txBody>
          <a:bodyPr wrap="square">
            <a:spAutoFit/>
          </a:bodyPr>
          <a:lstStyle/>
          <a:p>
            <a:pPr>
              <a:spcBef>
                <a:spcPts val="1200"/>
              </a:spcBef>
              <a:spcAft>
                <a:spcPts val="1200"/>
              </a:spcAft>
              <a:defRPr/>
            </a:pPr>
            <a:r>
              <a:rPr lang="en-US" sz="2200" b="1" dirty="0">
                <a:solidFill>
                  <a:schemeClr val="bg2"/>
                </a:solidFill>
                <a:latin typeface="Arial" panose="020B0604020202020204" pitchFamily="34" charset="0"/>
                <a:cs typeface="Arial" panose="020B0604020202020204" pitchFamily="34" charset="0"/>
              </a:rPr>
              <a:t>Board Initiated Dissolution Process</a:t>
            </a:r>
          </a:p>
          <a:p>
            <a:pPr marL="342900" indent="-342900">
              <a:spcBef>
                <a:spcPts val="600"/>
              </a:spcBef>
              <a:spcAft>
                <a:spcPts val="1200"/>
              </a:spcAft>
              <a:buClr>
                <a:schemeClr val="bg1"/>
              </a:buClr>
              <a:buSzPct val="100000"/>
              <a:buFont typeface="Arial" panose="020B0604020202020204" pitchFamily="34" charset="0"/>
              <a:buChar char="•"/>
              <a:defRPr/>
            </a:pPr>
            <a:r>
              <a:rPr lang="en-US" altLang="en-US" dirty="0">
                <a:solidFill>
                  <a:schemeClr val="bg1"/>
                </a:solidFill>
                <a:latin typeface="Arial" panose="020B0604020202020204" pitchFamily="34" charset="0"/>
                <a:cs typeface="Arial" panose="020B0604020202020204" pitchFamily="34" charset="0"/>
              </a:rPr>
              <a:t>The first step is a decision by the Board of Trustees to initiate a study and to develop a DRAFT Proposed Dissolution Plan for consideration by the Village electorate.</a:t>
            </a:r>
          </a:p>
          <a:p>
            <a:pPr marL="342900" indent="-342900">
              <a:spcBef>
                <a:spcPts val="600"/>
              </a:spcBef>
              <a:spcAft>
                <a:spcPts val="1200"/>
              </a:spcAft>
              <a:buClr>
                <a:schemeClr val="bg1"/>
              </a:buClr>
              <a:buSzPct val="100000"/>
              <a:buFont typeface="Arial" panose="020B0604020202020204" pitchFamily="34" charset="0"/>
              <a:buChar char="•"/>
              <a:defRPr/>
            </a:pPr>
            <a:r>
              <a:rPr lang="en-US" altLang="en-US" dirty="0">
                <a:solidFill>
                  <a:schemeClr val="bg1"/>
                </a:solidFill>
                <a:latin typeface="Arial" panose="020B0604020202020204" pitchFamily="34" charset="0"/>
                <a:cs typeface="Arial" panose="020B0604020202020204" pitchFamily="34" charset="0"/>
              </a:rPr>
              <a:t>The Board of Trustees must </a:t>
            </a:r>
            <a:r>
              <a:rPr lang="en-US" altLang="en-US" dirty="0">
                <a:solidFill>
                  <a:srgbClr val="00B0F0"/>
                </a:solidFill>
                <a:latin typeface="Arial" panose="020B0604020202020204" pitchFamily="34" charset="0"/>
                <a:cs typeface="Arial" panose="020B0604020202020204" pitchFamily="34" charset="0"/>
              </a:rPr>
              <a:t>endorse the Proposed Dissolution </a:t>
            </a:r>
            <a:r>
              <a:rPr lang="en-US" altLang="en-US" dirty="0">
                <a:solidFill>
                  <a:schemeClr val="bg1"/>
                </a:solidFill>
                <a:latin typeface="Arial" panose="020B0604020202020204" pitchFamily="34" charset="0"/>
                <a:cs typeface="Arial" panose="020B0604020202020204" pitchFamily="34" charset="0"/>
              </a:rPr>
              <a:t>and call for a </a:t>
            </a:r>
            <a:r>
              <a:rPr lang="en-US" altLang="en-US" dirty="0">
                <a:solidFill>
                  <a:srgbClr val="00B0F0"/>
                </a:solidFill>
                <a:latin typeface="Arial" panose="020B0604020202020204" pitchFamily="34" charset="0"/>
                <a:cs typeface="Arial" panose="020B0604020202020204" pitchFamily="34" charset="0"/>
              </a:rPr>
              <a:t>public hearing</a:t>
            </a:r>
            <a:r>
              <a:rPr lang="en-US" altLang="en-US" dirty="0">
                <a:solidFill>
                  <a:schemeClr val="bg1"/>
                </a:solidFill>
                <a:latin typeface="Arial" panose="020B0604020202020204" pitchFamily="34" charset="0"/>
                <a:cs typeface="Arial" panose="020B0604020202020204" pitchFamily="34" charset="0"/>
              </a:rPr>
              <a:t> on the Proposed Plan.</a:t>
            </a:r>
          </a:p>
          <a:p>
            <a:pPr marL="342900" indent="-342900">
              <a:spcBef>
                <a:spcPts val="600"/>
              </a:spcBef>
              <a:spcAft>
                <a:spcPts val="1200"/>
              </a:spcAft>
              <a:buClr>
                <a:schemeClr val="bg1"/>
              </a:buClr>
              <a:buSzPct val="100000"/>
              <a:buFont typeface="Arial" panose="020B0604020202020204" pitchFamily="34" charset="0"/>
              <a:buChar char="•"/>
              <a:defRPr/>
            </a:pPr>
            <a:r>
              <a:rPr lang="en-US" altLang="en-US" dirty="0">
                <a:solidFill>
                  <a:srgbClr val="00B0F0"/>
                </a:solidFill>
                <a:latin typeface="Arial" panose="020B0604020202020204" pitchFamily="34" charset="0"/>
                <a:cs typeface="Arial" panose="020B0604020202020204" pitchFamily="34" charset="0"/>
              </a:rPr>
              <a:t>Hold Public Hearing(s) </a:t>
            </a:r>
            <a:r>
              <a:rPr lang="en-US" altLang="en-US" dirty="0">
                <a:solidFill>
                  <a:schemeClr val="bg1"/>
                </a:solidFill>
                <a:latin typeface="Arial" panose="020B0604020202020204" pitchFamily="34" charset="0"/>
                <a:cs typeface="Arial" panose="020B0604020202020204" pitchFamily="34" charset="0"/>
              </a:rPr>
              <a:t>no less than 35 days and no more than 90 days from the date of endorsement.</a:t>
            </a:r>
          </a:p>
          <a:p>
            <a:pPr marL="342900" indent="-342900">
              <a:spcBef>
                <a:spcPts val="600"/>
              </a:spcBef>
              <a:spcAft>
                <a:spcPts val="1200"/>
              </a:spcAft>
              <a:buClr>
                <a:schemeClr val="bg1"/>
              </a:buClr>
              <a:buSzPct val="100000"/>
              <a:buFont typeface="Arial" panose="020B0604020202020204" pitchFamily="34" charset="0"/>
              <a:buChar char="•"/>
              <a:defRPr/>
            </a:pPr>
            <a:r>
              <a:rPr lang="en-US" dirty="0">
                <a:solidFill>
                  <a:schemeClr val="bg1"/>
                </a:solidFill>
                <a:latin typeface="Arial" panose="020B0604020202020204" pitchFamily="34" charset="0"/>
                <a:cs typeface="Arial" panose="020B0604020202020204" pitchFamily="34" charset="0"/>
              </a:rPr>
              <a:t>Village Board Amends and </a:t>
            </a:r>
            <a:r>
              <a:rPr lang="en-US" u="sng" dirty="0">
                <a:solidFill>
                  <a:srgbClr val="00B0F0"/>
                </a:solidFill>
                <a:latin typeface="Arial" panose="020B0604020202020204" pitchFamily="34" charset="0"/>
                <a:cs typeface="Arial" panose="020B0604020202020204" pitchFamily="34" charset="0"/>
              </a:rPr>
              <a:t>Approves Final Dissolution Plan</a:t>
            </a:r>
            <a:r>
              <a:rPr lang="en-US" dirty="0">
                <a:solidFill>
                  <a:srgbClr val="00B0F0"/>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and </a:t>
            </a:r>
            <a:r>
              <a:rPr lang="en-US" u="sng" dirty="0">
                <a:solidFill>
                  <a:srgbClr val="00B0F0"/>
                </a:solidFill>
                <a:latin typeface="Arial" panose="020B0604020202020204" pitchFamily="34" charset="0"/>
                <a:cs typeface="Arial" panose="020B0604020202020204" pitchFamily="34" charset="0"/>
              </a:rPr>
              <a:t>Sets Date for Referendum</a:t>
            </a:r>
            <a:r>
              <a:rPr lang="en-US" dirty="0">
                <a:solidFill>
                  <a:schemeClr val="bg1"/>
                </a:solidFill>
                <a:latin typeface="Arial" panose="020B0604020202020204" pitchFamily="34" charset="0"/>
                <a:cs typeface="Arial" panose="020B0604020202020204" pitchFamily="34" charset="0"/>
              </a:rPr>
              <a:t> </a:t>
            </a:r>
            <a:r>
              <a:rPr lang="en-US" u="sng" dirty="0">
                <a:solidFill>
                  <a:srgbClr val="FF0000"/>
                </a:solidFill>
                <a:latin typeface="Arial" panose="020B0604020202020204" pitchFamily="34" charset="0"/>
                <a:cs typeface="Arial" panose="020B0604020202020204" pitchFamily="34" charset="0"/>
              </a:rPr>
              <a:t>OR</a:t>
            </a:r>
            <a:r>
              <a:rPr lang="en-US" dirty="0">
                <a:solidFill>
                  <a:schemeClr val="bg1"/>
                </a:solidFill>
                <a:latin typeface="Arial" panose="020B0604020202020204" pitchFamily="34" charset="0"/>
                <a:cs typeface="Arial" panose="020B0604020202020204" pitchFamily="34" charset="0"/>
              </a:rPr>
              <a:t>  </a:t>
            </a:r>
            <a:r>
              <a:rPr lang="en-US" u="sng" dirty="0">
                <a:solidFill>
                  <a:srgbClr val="00B0F0"/>
                </a:solidFill>
                <a:latin typeface="Arial" panose="020B0604020202020204" pitchFamily="34" charset="0"/>
                <a:cs typeface="Arial" panose="020B0604020202020204" pitchFamily="34" charset="0"/>
              </a:rPr>
              <a:t>Votes to Stop the Process</a:t>
            </a:r>
            <a:r>
              <a:rPr lang="en-US" dirty="0">
                <a:solidFill>
                  <a:schemeClr val="bg1"/>
                </a:solidFill>
                <a:latin typeface="Arial" panose="020B0604020202020204" pitchFamily="34" charset="0"/>
                <a:cs typeface="Arial" panose="020B0604020202020204" pitchFamily="34" charset="0"/>
              </a:rPr>
              <a:t>.</a:t>
            </a:r>
          </a:p>
          <a:p>
            <a:pPr marL="342900" indent="-342900">
              <a:spcBef>
                <a:spcPts val="600"/>
              </a:spcBef>
              <a:spcAft>
                <a:spcPts val="1200"/>
              </a:spcAft>
              <a:buClr>
                <a:schemeClr val="bg1"/>
              </a:buClr>
              <a:buSzPct val="100000"/>
              <a:buFont typeface="Arial" panose="020B0604020202020204" pitchFamily="34" charset="0"/>
              <a:buChar char="•"/>
              <a:defRPr/>
            </a:pPr>
            <a:r>
              <a:rPr lang="en-US" altLang="en-US" dirty="0">
                <a:solidFill>
                  <a:srgbClr val="00B0F0"/>
                </a:solidFill>
                <a:latin typeface="Arial" panose="020B0604020202020204" pitchFamily="34" charset="0"/>
                <a:cs typeface="Arial" panose="020B0604020202020204" pitchFamily="34" charset="0"/>
              </a:rPr>
              <a:t>Hold Referendum </a:t>
            </a:r>
            <a:r>
              <a:rPr lang="en-US" altLang="en-US" dirty="0">
                <a:solidFill>
                  <a:schemeClr val="bg1"/>
                </a:solidFill>
                <a:latin typeface="Arial" panose="020B0604020202020204" pitchFamily="34" charset="0"/>
                <a:cs typeface="Arial" panose="020B0604020202020204" pitchFamily="34" charset="0"/>
              </a:rPr>
              <a:t>on question:  “Should the Village of Addison dissolve the Village? Yes _____    or No  _____ within 60-90 days of Plan Approval.</a:t>
            </a:r>
          </a:p>
          <a:p>
            <a:pPr>
              <a:spcBef>
                <a:spcPts val="600"/>
              </a:spcBef>
              <a:spcAft>
                <a:spcPts val="600"/>
              </a:spcAft>
              <a:buClr>
                <a:schemeClr val="bg1"/>
              </a:buClr>
              <a:buSzPct val="100000"/>
              <a:defRPr/>
            </a:pPr>
            <a:endParaRPr lang="en-US" altLang="en-US" sz="2000" dirty="0">
              <a:solidFill>
                <a:schemeClr val="bg2"/>
              </a:solidFill>
              <a:latin typeface="Arial" panose="020B0604020202020204" pitchFamily="34" charset="0"/>
              <a:cs typeface="Arial" panose="020B0604020202020204" pitchFamily="34" charset="0"/>
            </a:endParaRPr>
          </a:p>
          <a:p>
            <a:pPr>
              <a:defRPr/>
            </a:pPr>
            <a:endParaRPr lang="en-US" sz="2000" b="1" dirty="0">
              <a:solidFill>
                <a:schemeClr val="bg2"/>
              </a:solidFill>
              <a:latin typeface="Arial" panose="020B0604020202020204" pitchFamily="34" charset="0"/>
              <a:cs typeface="Arial" panose="020B0604020202020204" pitchFamily="34" charset="0"/>
            </a:endParaRPr>
          </a:p>
          <a:p>
            <a:pPr>
              <a:defRPr/>
            </a:pPr>
            <a:endParaRPr lang="en-US" sz="2000" b="1" dirty="0">
              <a:solidFill>
                <a:schemeClr val="bg2"/>
              </a:solidFill>
              <a:latin typeface="Arial" panose="020B0604020202020204" pitchFamily="34" charset="0"/>
              <a:cs typeface="Arial" panose="020B0604020202020204" pitchFamily="34" charset="0"/>
            </a:endParaRPr>
          </a:p>
          <a:p>
            <a:pPr>
              <a:defRPr/>
            </a:pPr>
            <a:endParaRPr lang="en-US" sz="2000" b="1" dirty="0">
              <a:solidFill>
                <a:schemeClr val="bg2"/>
              </a:solidFill>
              <a:latin typeface="Arial" panose="020B0604020202020204" pitchFamily="34" charset="0"/>
              <a:cs typeface="Arial" panose="020B0604020202020204" pitchFamily="34" charset="0"/>
            </a:endParaRPr>
          </a:p>
          <a:p>
            <a:pPr>
              <a:defRPr/>
            </a:pPr>
            <a:endParaRPr lang="en-US" sz="2000" b="1" dirty="0">
              <a:solidFill>
                <a:schemeClr val="bg2"/>
              </a:solidFill>
              <a:latin typeface="Arial" panose="020B0604020202020204" pitchFamily="34" charset="0"/>
              <a:cs typeface="Arial" panose="020B0604020202020204" pitchFamily="34" charset="0"/>
            </a:endParaRPr>
          </a:p>
          <a:p>
            <a:pPr>
              <a:defRPr/>
            </a:pPr>
            <a:endParaRPr lang="en-US" sz="2000" b="1" dirty="0">
              <a:solidFill>
                <a:schemeClr val="bg2"/>
              </a:solidFill>
              <a:latin typeface="Arial" panose="020B0604020202020204" pitchFamily="34" charset="0"/>
              <a:cs typeface="Arial" panose="020B0604020202020204" pitchFamily="34" charset="0"/>
            </a:endParaRPr>
          </a:p>
          <a:p>
            <a:pPr>
              <a:defRPr/>
            </a:pPr>
            <a:endParaRPr lang="en-US" dirty="0">
              <a:solidFill>
                <a:schemeClr val="bg2"/>
              </a:solidFill>
              <a:latin typeface="Arial" panose="020B0604020202020204" pitchFamily="34" charset="0"/>
              <a:cs typeface="Arial" panose="020B0604020202020204" pitchFamily="34" charset="0"/>
            </a:endParaRPr>
          </a:p>
        </p:txBody>
      </p:sp>
      <p:sp>
        <p:nvSpPr>
          <p:cNvPr id="5" name="Rectangle 4"/>
          <p:cNvSpPr/>
          <p:nvPr/>
        </p:nvSpPr>
        <p:spPr bwMode="auto">
          <a:xfrm>
            <a:off x="0" y="5772150"/>
            <a:ext cx="9144000" cy="1085850"/>
          </a:xfrm>
          <a:prstGeom prst="rect">
            <a:avLst/>
          </a:prstGeom>
          <a:solidFill>
            <a:srgbClr val="0054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2450" y="5969000"/>
            <a:ext cx="19843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14566</TotalTime>
  <Words>3173</Words>
  <Application>Microsoft Office PowerPoint</Application>
  <PresentationFormat>On-screen Show (4:3)</PresentationFormat>
  <Paragraphs>301</Paragraphs>
  <Slides>28</Slides>
  <Notes>5</Notes>
  <HiddenSlides>1</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28</vt:i4>
      </vt:variant>
    </vt:vector>
  </HeadingPairs>
  <TitlesOfParts>
    <vt:vector size="39" baseType="lpstr">
      <vt:lpstr>Arial Unicode MS</vt:lpstr>
      <vt:lpstr>ＭＳ Ｐゴシック</vt:lpstr>
      <vt:lpstr>Arial</vt:lpstr>
      <vt:lpstr>Calibri</vt:lpstr>
      <vt:lpstr>Century Gothic</vt:lpstr>
      <vt:lpstr>Stencil</vt:lpstr>
      <vt:lpstr>Wingdings</vt:lpstr>
      <vt:lpstr>1_Office Theme</vt:lpstr>
      <vt:lpstr>16_Custom Design</vt:lpstr>
      <vt:lpstr>2_Custom Design</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DKP</dc:creator>
  <cp:lastModifiedBy>Syden, Benjamin H.</cp:lastModifiedBy>
  <cp:revision>827</cp:revision>
  <cp:lastPrinted>2025-06-06T12:29:20Z</cp:lastPrinted>
  <dcterms:created xsi:type="dcterms:W3CDTF">2013-11-12T14:04:48Z</dcterms:created>
  <dcterms:modified xsi:type="dcterms:W3CDTF">2025-10-28T13:03:13Z</dcterms:modified>
</cp:coreProperties>
</file>